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2" r:id="rId5"/>
    <p:sldId id="260" r:id="rId6"/>
    <p:sldId id="264" r:id="rId7"/>
    <p:sldId id="265" r:id="rId8"/>
    <p:sldId id="267" r:id="rId9"/>
    <p:sldId id="268" r:id="rId10"/>
    <p:sldId id="26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8D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73" autoAdjust="0"/>
    <p:restoredTop sz="94660"/>
  </p:normalViewPr>
  <p:slideViewPr>
    <p:cSldViewPr>
      <p:cViewPr varScale="1">
        <p:scale>
          <a:sx n="73" d="100"/>
          <a:sy n="73" d="100"/>
        </p:scale>
        <p:origin x="-89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ABBE1C-37A2-4040-95AA-B4EFC2247311}" type="datetimeFigureOut">
              <a:rPr lang="en-US" smtClean="0"/>
              <a:t>3/24/2011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665513-F0F5-4B7B-AA0B-A40A7B382D27}" type="slidenum">
              <a:rPr lang="en-US" smtClean="0"/>
              <a:t>‹#›</a:t>
            </a:fld>
            <a:endParaRPr lang="en-US"/>
          </a:p>
        </p:txBody>
      </p:sp>
    </p:spTree>
    <p:extLst>
      <p:ext uri="{BB962C8B-B14F-4D97-AF65-F5344CB8AC3E}">
        <p14:creationId xmlns:p14="http://schemas.microsoft.com/office/powerpoint/2010/main" val="3668872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ABBE1C-37A2-4040-95AA-B4EFC2247311}" type="datetimeFigureOut">
              <a:rPr lang="en-US" smtClean="0"/>
              <a:t>3/24/2011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665513-F0F5-4B7B-AA0B-A40A7B382D27}" type="slidenum">
              <a:rPr lang="en-US" smtClean="0"/>
              <a:t>‹#›</a:t>
            </a:fld>
            <a:endParaRPr lang="en-US"/>
          </a:p>
        </p:txBody>
      </p:sp>
    </p:spTree>
    <p:extLst>
      <p:ext uri="{BB962C8B-B14F-4D97-AF65-F5344CB8AC3E}">
        <p14:creationId xmlns:p14="http://schemas.microsoft.com/office/powerpoint/2010/main" val="1931905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ABBE1C-37A2-4040-95AA-B4EFC2247311}" type="datetimeFigureOut">
              <a:rPr lang="en-US" smtClean="0"/>
              <a:t>3/24/2011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665513-F0F5-4B7B-AA0B-A40A7B382D27}" type="slidenum">
              <a:rPr lang="en-US" smtClean="0"/>
              <a:t>‹#›</a:t>
            </a:fld>
            <a:endParaRPr lang="en-US"/>
          </a:p>
        </p:txBody>
      </p:sp>
    </p:spTree>
    <p:extLst>
      <p:ext uri="{BB962C8B-B14F-4D97-AF65-F5344CB8AC3E}">
        <p14:creationId xmlns:p14="http://schemas.microsoft.com/office/powerpoint/2010/main" val="1325684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ABBE1C-37A2-4040-95AA-B4EFC2247311}" type="datetimeFigureOut">
              <a:rPr lang="en-US" smtClean="0"/>
              <a:t>3/24/2011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665513-F0F5-4B7B-AA0B-A40A7B382D27}" type="slidenum">
              <a:rPr lang="en-US" smtClean="0"/>
              <a:t>‹#›</a:t>
            </a:fld>
            <a:endParaRPr lang="en-US"/>
          </a:p>
        </p:txBody>
      </p:sp>
    </p:spTree>
    <p:extLst>
      <p:ext uri="{BB962C8B-B14F-4D97-AF65-F5344CB8AC3E}">
        <p14:creationId xmlns:p14="http://schemas.microsoft.com/office/powerpoint/2010/main" val="139472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ABBE1C-37A2-4040-95AA-B4EFC2247311}" type="datetimeFigureOut">
              <a:rPr lang="en-US" smtClean="0"/>
              <a:t>3/24/2011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665513-F0F5-4B7B-AA0B-A40A7B382D27}" type="slidenum">
              <a:rPr lang="en-US" smtClean="0"/>
              <a:t>‹#›</a:t>
            </a:fld>
            <a:endParaRPr lang="en-US"/>
          </a:p>
        </p:txBody>
      </p:sp>
    </p:spTree>
    <p:extLst>
      <p:ext uri="{BB962C8B-B14F-4D97-AF65-F5344CB8AC3E}">
        <p14:creationId xmlns:p14="http://schemas.microsoft.com/office/powerpoint/2010/main" val="2889498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BABBE1C-37A2-4040-95AA-B4EFC2247311}" type="datetimeFigureOut">
              <a:rPr lang="en-US" smtClean="0"/>
              <a:t>3/24/2011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665513-F0F5-4B7B-AA0B-A40A7B382D27}" type="slidenum">
              <a:rPr lang="en-US" smtClean="0"/>
              <a:t>‹#›</a:t>
            </a:fld>
            <a:endParaRPr lang="en-US"/>
          </a:p>
        </p:txBody>
      </p:sp>
    </p:spTree>
    <p:extLst>
      <p:ext uri="{BB962C8B-B14F-4D97-AF65-F5344CB8AC3E}">
        <p14:creationId xmlns:p14="http://schemas.microsoft.com/office/powerpoint/2010/main" val="2649134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BABBE1C-37A2-4040-95AA-B4EFC2247311}" type="datetimeFigureOut">
              <a:rPr lang="en-US" smtClean="0"/>
              <a:t>3/24/2011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665513-F0F5-4B7B-AA0B-A40A7B382D27}" type="slidenum">
              <a:rPr lang="en-US" smtClean="0"/>
              <a:t>‹#›</a:t>
            </a:fld>
            <a:endParaRPr lang="en-US"/>
          </a:p>
        </p:txBody>
      </p:sp>
    </p:spTree>
    <p:extLst>
      <p:ext uri="{BB962C8B-B14F-4D97-AF65-F5344CB8AC3E}">
        <p14:creationId xmlns:p14="http://schemas.microsoft.com/office/powerpoint/2010/main" val="542887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ABBE1C-37A2-4040-95AA-B4EFC2247311}" type="datetimeFigureOut">
              <a:rPr lang="en-US" smtClean="0"/>
              <a:t>3/24/2011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665513-F0F5-4B7B-AA0B-A40A7B382D27}" type="slidenum">
              <a:rPr lang="en-US" smtClean="0"/>
              <a:t>‹#›</a:t>
            </a:fld>
            <a:endParaRPr lang="en-US"/>
          </a:p>
        </p:txBody>
      </p:sp>
    </p:spTree>
    <p:extLst>
      <p:ext uri="{BB962C8B-B14F-4D97-AF65-F5344CB8AC3E}">
        <p14:creationId xmlns:p14="http://schemas.microsoft.com/office/powerpoint/2010/main" val="355827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ABBE1C-37A2-4040-95AA-B4EFC2247311}" type="datetimeFigureOut">
              <a:rPr lang="en-US" smtClean="0"/>
              <a:t>3/24/2011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665513-F0F5-4B7B-AA0B-A40A7B382D27}" type="slidenum">
              <a:rPr lang="en-US" smtClean="0"/>
              <a:t>‹#›</a:t>
            </a:fld>
            <a:endParaRPr lang="en-US"/>
          </a:p>
        </p:txBody>
      </p:sp>
    </p:spTree>
    <p:extLst>
      <p:ext uri="{BB962C8B-B14F-4D97-AF65-F5344CB8AC3E}">
        <p14:creationId xmlns:p14="http://schemas.microsoft.com/office/powerpoint/2010/main" val="460524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ABBE1C-37A2-4040-95AA-B4EFC2247311}" type="datetimeFigureOut">
              <a:rPr lang="en-US" smtClean="0"/>
              <a:t>3/24/2011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665513-F0F5-4B7B-AA0B-A40A7B382D27}" type="slidenum">
              <a:rPr lang="en-US" smtClean="0"/>
              <a:t>‹#›</a:t>
            </a:fld>
            <a:endParaRPr lang="en-US"/>
          </a:p>
        </p:txBody>
      </p:sp>
    </p:spTree>
    <p:extLst>
      <p:ext uri="{BB962C8B-B14F-4D97-AF65-F5344CB8AC3E}">
        <p14:creationId xmlns:p14="http://schemas.microsoft.com/office/powerpoint/2010/main" val="2378722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ABBE1C-37A2-4040-95AA-B4EFC2247311}" type="datetimeFigureOut">
              <a:rPr lang="en-US" smtClean="0"/>
              <a:t>3/24/2011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665513-F0F5-4B7B-AA0B-A40A7B382D27}" type="slidenum">
              <a:rPr lang="en-US" smtClean="0"/>
              <a:t>‹#›</a:t>
            </a:fld>
            <a:endParaRPr lang="en-US"/>
          </a:p>
        </p:txBody>
      </p:sp>
    </p:spTree>
    <p:extLst>
      <p:ext uri="{BB962C8B-B14F-4D97-AF65-F5344CB8AC3E}">
        <p14:creationId xmlns:p14="http://schemas.microsoft.com/office/powerpoint/2010/main" val="268510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ABBE1C-37A2-4040-95AA-B4EFC2247311}" type="datetimeFigureOut">
              <a:rPr lang="en-US" smtClean="0"/>
              <a:t>3/24/2011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665513-F0F5-4B7B-AA0B-A40A7B382D27}" type="slidenum">
              <a:rPr lang="en-US" smtClean="0"/>
              <a:t>‹#›</a:t>
            </a:fld>
            <a:endParaRPr lang="en-US"/>
          </a:p>
        </p:txBody>
      </p:sp>
    </p:spTree>
    <p:extLst>
      <p:ext uri="{BB962C8B-B14F-4D97-AF65-F5344CB8AC3E}">
        <p14:creationId xmlns:p14="http://schemas.microsoft.com/office/powerpoint/2010/main" val="30681532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hyperlink" Target="http://inmotion.magnumphotos.com/essay/chernobyl" TargetMode="Externa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hyperlink" Target="http://www.6milliardsdautres.org/"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gapminder.org/world/#$majorMode=chart$is;shi=t;ly=2003;lb=f;il=t;fs=11;al=30;stl=t;st=t;nsl=t;se=t$wst;tts=C$ts;sp=5.59290322580644;ti=2009$zpv;v=0$inc_x;mmid=XCOORDS;iid=phAwcNAVuyj1jiMAkmq1iMg;by=ind$inc_y;mmid=YCOORDS;iid=phAwcNAVuyj2tPLxKvvnNPA;by=ind$inc_s;uniValue=8.21;iid=phAwcNAVuyj0XOoBL_n5tAQ;by=ind$inc_c;uniValue=255;gid=CATID0;by=grp$map_x;scale=log;dataMin=295;dataMax=79210$map_y;scale=lin;dataMin=19;dataMax=86$map_s;sma=49;smi=2.65$cd;bd=0$inds=;example=75" TargetMode="Externa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hyperlink" Target="http://www.soviethistory.org/index.php" TargetMode="Externa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loc.gov/pictures/search/?st=grid&amp;co=brum"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hyperlink" Target="http://www.loc.gov/pictures/collection/prok/"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newseum.org/berlinwall/" TargetMode="External"/><Relationship Id="rId2" Type="http://schemas.openxmlformats.org/officeDocument/2006/relationships/image" Target="../media/image8.jpg"/><Relationship Id="rId1" Type="http://schemas.openxmlformats.org/officeDocument/2006/relationships/slideLayout" Target="../slideLayouts/slideLayout7.xml"/><Relationship Id="rId6" Type="http://schemas.openxmlformats.org/officeDocument/2006/relationships/hyperlink" Target="http://www.youtube.com/watch?v=snsdDb7KDkg" TargetMode="External"/><Relationship Id="rId5" Type="http://schemas.openxmlformats.org/officeDocument/2006/relationships/hyperlink" Target="http://www.6milliardsdautres.org/index.php?module=showsingle&amp;id=575" TargetMode="External"/><Relationship Id="rId4" Type="http://schemas.openxmlformats.org/officeDocument/2006/relationships/hyperlink" Target="http://www.history.com/videos/berlin-wall-deconstructed#berlin-wall-deconstructed" TargetMode="External"/></Relationships>
</file>

<file path=ppt/slides/_rels/slide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microsoft.com/office/2007/relationships/hdphoto" Target="../media/hdphoto5.wdp"/><Relationship Id="rId7" Type="http://schemas.openxmlformats.org/officeDocument/2006/relationships/hyperlink" Target="http://soviet.globalmuseumoncommunism.org/sites/all/themes/soviet/flash/index.html" TargetMode="External"/><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hyperlink" Target="http://www.nationalgeographic.com/xpeditions/lessons/14/g68/fallout.html" TargetMode="External"/><Relationship Id="rId5" Type="http://schemas.openxmlformats.org/officeDocument/2006/relationships/hyperlink" Target="http://timmsuess.com/chernobyl-journal/chernobyl-journal-day-one/" TargetMode="External"/><Relationship Id="rId4" Type="http://schemas.openxmlformats.org/officeDocument/2006/relationships/hyperlink" Target="http://www.soviethistory.org/index.php?page=subject&amp;SubjectID=1985chernobyl&amp;Year=198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4000"/>
            <a:lum/>
            <a:extLst>
              <a:ext uri="{BEBA8EAE-BF5A-486C-A8C5-ECC9F3942E4B}">
                <a14:imgProps xmlns:a14="http://schemas.microsoft.com/office/drawing/2010/main">
                  <a14:imgLayer r:embed="rId3">
                    <a14:imgEffect>
                      <a14:saturation sat="0"/>
                    </a14:imgEffect>
                  </a14:imgLayer>
                </a14:imgProps>
              </a:ext>
            </a:extLst>
          </a:blip>
          <a:srcRect/>
          <a:stretch>
            <a:fillRect l="-23000" r="-2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838200"/>
            <a:ext cx="7772400" cy="2076450"/>
          </a:xfrm>
        </p:spPr>
        <p:txBody>
          <a:bodyPr>
            <a:normAutofit fontScale="90000"/>
          </a:bodyPr>
          <a:lstStyle/>
          <a:p>
            <a:r>
              <a:rPr lang="en-US" smtClean="0">
                <a:latin typeface="Impact" pitchFamily="34" charset="0"/>
              </a:rPr>
              <a:t>Technology Strategies</a:t>
            </a:r>
            <a:br>
              <a:rPr lang="en-US" smtClean="0">
                <a:latin typeface="Impact" pitchFamily="34" charset="0"/>
              </a:rPr>
            </a:br>
            <a:r>
              <a:rPr lang="en-US" smtClean="0">
                <a:latin typeface="Impact" pitchFamily="34" charset="0"/>
              </a:rPr>
              <a:t>for teaching </a:t>
            </a:r>
            <a:br>
              <a:rPr lang="en-US" smtClean="0">
                <a:latin typeface="Impact" pitchFamily="34" charset="0"/>
              </a:rPr>
            </a:br>
            <a:r>
              <a:rPr lang="en-US">
                <a:latin typeface="Impact" pitchFamily="34" charset="0"/>
              </a:rPr>
              <a:t>R</a:t>
            </a:r>
            <a:r>
              <a:rPr lang="en-US" smtClean="0">
                <a:latin typeface="Impact" pitchFamily="34" charset="0"/>
              </a:rPr>
              <a:t>ussia and its Neighbors</a:t>
            </a:r>
            <a:endParaRPr lang="en-US">
              <a:latin typeface="Impact" pitchFamily="34" charset="0"/>
            </a:endParaRPr>
          </a:p>
        </p:txBody>
      </p:sp>
      <p:sp>
        <p:nvSpPr>
          <p:cNvPr id="3" name="Subtitle 2"/>
          <p:cNvSpPr>
            <a:spLocks noGrp="1"/>
          </p:cNvSpPr>
          <p:nvPr>
            <p:ph type="subTitle" idx="1"/>
          </p:nvPr>
        </p:nvSpPr>
        <p:spPr>
          <a:xfrm>
            <a:off x="4572000" y="5257800"/>
            <a:ext cx="4114800" cy="1295400"/>
          </a:xfrm>
          <a:solidFill>
            <a:schemeClr val="accent1">
              <a:lumMod val="40000"/>
              <a:lumOff val="60000"/>
              <a:alpha val="49000"/>
            </a:schemeClr>
          </a:solidFill>
        </p:spPr>
        <p:txBody>
          <a:bodyPr>
            <a:noAutofit/>
          </a:bodyPr>
          <a:lstStyle/>
          <a:p>
            <a:r>
              <a:rPr lang="en-US" b="1" smtClean="0">
                <a:solidFill>
                  <a:schemeClr val="accent1">
                    <a:lumMod val="75000"/>
                  </a:schemeClr>
                </a:solidFill>
                <a:latin typeface="Georgia" pitchFamily="18" charset="0"/>
              </a:rPr>
              <a:t>Kate Althaus</a:t>
            </a:r>
          </a:p>
          <a:p>
            <a:r>
              <a:rPr lang="en-US" sz="2000" smtClean="0">
                <a:solidFill>
                  <a:schemeClr val="accent1">
                    <a:lumMod val="75000"/>
                  </a:schemeClr>
                </a:solidFill>
                <a:latin typeface="Georgia" pitchFamily="18" charset="0"/>
              </a:rPr>
              <a:t>CSEEES M.A. RUES candidate</a:t>
            </a:r>
          </a:p>
          <a:p>
            <a:r>
              <a:rPr lang="en-US" sz="2000" smtClean="0">
                <a:solidFill>
                  <a:schemeClr val="accent1">
                    <a:lumMod val="75000"/>
                  </a:schemeClr>
                </a:solidFill>
                <a:latin typeface="Georgia" pitchFamily="18" charset="0"/>
              </a:rPr>
              <a:t>UNC Chapel Hill </a:t>
            </a:r>
            <a:endParaRPr lang="en-US" sz="2000">
              <a:solidFill>
                <a:schemeClr val="accent1">
                  <a:lumMod val="75000"/>
                </a:schemeClr>
              </a:solidFill>
              <a:latin typeface="Georgia" pitchFamily="18" charset="0"/>
            </a:endParaRPr>
          </a:p>
        </p:txBody>
      </p:sp>
    </p:spTree>
    <p:extLst>
      <p:ext uri="{BB962C8B-B14F-4D97-AF65-F5344CB8AC3E}">
        <p14:creationId xmlns:p14="http://schemas.microsoft.com/office/powerpoint/2010/main" val="27245815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extLst>
              <a:ext uri="{BEBA8EAE-BF5A-486C-A8C5-ECC9F3942E4B}">
                <a14:imgProps xmlns:a14="http://schemas.microsoft.com/office/drawing/2010/main">
                  <a14:imgLayer r:embed="rId3">
                    <a14:imgEffect>
                      <a14:saturation sat="0"/>
                    </a14:imgEffect>
                  </a14:imgLayer>
                </a14:imgProps>
              </a:ext>
            </a:extLst>
          </a:blip>
          <a:srcRect/>
          <a:stretch>
            <a:fillRect l="-7000" r="-7000"/>
          </a:stretch>
        </a:blipFill>
        <a:effectLst/>
      </p:bgPr>
    </p:bg>
    <p:spTree>
      <p:nvGrpSpPr>
        <p:cNvPr id="1" name=""/>
        <p:cNvGrpSpPr/>
        <p:nvPr/>
      </p:nvGrpSpPr>
      <p:grpSpPr>
        <a:xfrm>
          <a:off x="0" y="0"/>
          <a:ext cx="0" cy="0"/>
          <a:chOff x="0" y="0"/>
          <a:chExt cx="0" cy="0"/>
        </a:xfrm>
      </p:grpSpPr>
      <p:sp>
        <p:nvSpPr>
          <p:cNvPr id="2" name="TextBox 1"/>
          <p:cNvSpPr txBox="1"/>
          <p:nvPr/>
        </p:nvSpPr>
        <p:spPr>
          <a:xfrm>
            <a:off x="304800" y="381000"/>
            <a:ext cx="3505200" cy="584775"/>
          </a:xfrm>
          <a:prstGeom prst="rect">
            <a:avLst/>
          </a:prstGeom>
          <a:solidFill>
            <a:schemeClr val="bg1">
              <a:alpha val="72000"/>
            </a:schemeClr>
          </a:solidFill>
        </p:spPr>
        <p:txBody>
          <a:bodyPr wrap="square" rtlCol="0">
            <a:spAutoFit/>
          </a:bodyPr>
          <a:lstStyle/>
          <a:p>
            <a:r>
              <a:rPr lang="en-US" sz="3200" smtClean="0">
                <a:solidFill>
                  <a:srgbClr val="FF0000"/>
                </a:solidFill>
                <a:latin typeface="Impact" pitchFamily="34" charset="0"/>
              </a:rPr>
              <a:t>Chernobyl</a:t>
            </a:r>
            <a:r>
              <a:rPr lang="en-US" sz="3200" smtClean="0">
                <a:latin typeface="Impact" pitchFamily="34" charset="0"/>
              </a:rPr>
              <a:t>: context</a:t>
            </a:r>
            <a:endParaRPr lang="en-US" sz="3200">
              <a:latin typeface="Impact" pitchFamily="34" charset="0"/>
            </a:endParaRPr>
          </a:p>
        </p:txBody>
      </p:sp>
      <p:sp>
        <p:nvSpPr>
          <p:cNvPr id="3" name="TextBox 2"/>
          <p:cNvSpPr txBox="1"/>
          <p:nvPr/>
        </p:nvSpPr>
        <p:spPr>
          <a:xfrm>
            <a:off x="2057400" y="1858326"/>
            <a:ext cx="4724400" cy="2677656"/>
          </a:xfrm>
          <a:prstGeom prst="rect">
            <a:avLst/>
          </a:prstGeom>
          <a:solidFill>
            <a:schemeClr val="bg1">
              <a:alpha val="66000"/>
            </a:schemeClr>
          </a:solidFill>
        </p:spPr>
        <p:txBody>
          <a:bodyPr wrap="square" rtlCol="0">
            <a:spAutoFit/>
          </a:bodyPr>
          <a:lstStyle/>
          <a:p>
            <a:r>
              <a:rPr lang="en-US" sz="2400" smtClean="0">
                <a:latin typeface="Impact" pitchFamily="34" charset="0"/>
              </a:rPr>
              <a:t>Paul Fusco:</a:t>
            </a:r>
          </a:p>
          <a:p>
            <a:r>
              <a:rPr lang="en-US" smtClean="0">
                <a:latin typeface="Georgia" pitchFamily="18" charset="0"/>
              </a:rPr>
              <a:t>Writer and photographer who created virtual exhibit on the children of Chernobyl residing in Belarussian orphanages and asylums today.  </a:t>
            </a:r>
          </a:p>
          <a:p>
            <a:endParaRPr lang="en-US">
              <a:latin typeface="Georgia" pitchFamily="18" charset="0"/>
            </a:endParaRPr>
          </a:p>
          <a:p>
            <a:r>
              <a:rPr lang="en-US" smtClean="0">
                <a:solidFill>
                  <a:srgbClr val="FF0000"/>
                </a:solidFill>
                <a:latin typeface="Georgia" pitchFamily="18" charset="0"/>
              </a:rPr>
              <a:t>Warning</a:t>
            </a:r>
            <a:r>
              <a:rPr lang="en-US" smtClean="0">
                <a:latin typeface="Georgia" pitchFamily="18" charset="0"/>
              </a:rPr>
              <a:t>: Images are very emotional and graphic, and may be too much for certain grade levels to handle. </a:t>
            </a:r>
            <a:endParaRPr lang="en-US">
              <a:latin typeface="Georgia" pitchFamily="18" charset="0"/>
            </a:endParaRPr>
          </a:p>
        </p:txBody>
      </p:sp>
      <p:sp>
        <p:nvSpPr>
          <p:cNvPr id="4" name="TextBox 3"/>
          <p:cNvSpPr txBox="1"/>
          <p:nvPr/>
        </p:nvSpPr>
        <p:spPr>
          <a:xfrm>
            <a:off x="3371850" y="4876800"/>
            <a:ext cx="2114550" cy="369332"/>
          </a:xfrm>
          <a:prstGeom prst="rect">
            <a:avLst/>
          </a:prstGeom>
          <a:solidFill>
            <a:schemeClr val="bg1">
              <a:alpha val="73000"/>
            </a:schemeClr>
          </a:solidFill>
        </p:spPr>
        <p:txBody>
          <a:bodyPr wrap="square" rtlCol="0">
            <a:spAutoFit/>
          </a:bodyPr>
          <a:lstStyle/>
          <a:p>
            <a:pPr algn="ctr"/>
            <a:r>
              <a:rPr lang="en-US" smtClean="0">
                <a:hlinkClick r:id="rId4"/>
              </a:rPr>
              <a:t>PaulFusco</a:t>
            </a:r>
            <a:endParaRPr lang="en-US"/>
          </a:p>
        </p:txBody>
      </p:sp>
    </p:spTree>
    <p:extLst>
      <p:ext uri="{BB962C8B-B14F-4D97-AF65-F5344CB8AC3E}">
        <p14:creationId xmlns:p14="http://schemas.microsoft.com/office/powerpoint/2010/main" val="3187734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extLst>
              <a:ext uri="{BEBA8EAE-BF5A-486C-A8C5-ECC9F3942E4B}">
                <a14:imgProps xmlns:a14="http://schemas.microsoft.com/office/drawing/2010/main">
                  <a14:imgLayer r:embed="rId3">
                    <a14:imgEffect>
                      <a14:saturation sat="0"/>
                    </a14:imgEffect>
                  </a14:imgLayer>
                </a14:imgProps>
              </a:ext>
            </a:extLst>
          </a:blip>
          <a:srcRect/>
          <a:stretch>
            <a:fillRect l="-8000" r="-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4834" y="0"/>
            <a:ext cx="8458200" cy="1143000"/>
          </a:xfrm>
        </p:spPr>
        <p:txBody>
          <a:bodyPr/>
          <a:lstStyle/>
          <a:p>
            <a:pPr algn="l"/>
            <a:r>
              <a:rPr lang="en-US" smtClean="0">
                <a:latin typeface="Impact" pitchFamily="34" charset="0"/>
              </a:rPr>
              <a:t>6</a:t>
            </a:r>
            <a:r>
              <a:rPr lang="en-US" smtClean="0">
                <a:solidFill>
                  <a:srgbClr val="FF0000"/>
                </a:solidFill>
                <a:latin typeface="Impact" pitchFamily="34" charset="0"/>
              </a:rPr>
              <a:t>billion</a:t>
            </a:r>
            <a:r>
              <a:rPr lang="en-US" smtClean="0">
                <a:latin typeface="Impact" pitchFamily="34" charset="0"/>
              </a:rPr>
              <a:t>others</a:t>
            </a:r>
            <a:endParaRPr lang="en-US">
              <a:latin typeface="Impact" pitchFamily="34" charset="0"/>
            </a:endParaRPr>
          </a:p>
        </p:txBody>
      </p:sp>
      <p:sp>
        <p:nvSpPr>
          <p:cNvPr id="3" name="Content Placeholder 2"/>
          <p:cNvSpPr>
            <a:spLocks noGrp="1"/>
          </p:cNvSpPr>
          <p:nvPr>
            <p:ph idx="1"/>
          </p:nvPr>
        </p:nvSpPr>
        <p:spPr>
          <a:xfrm>
            <a:off x="152400" y="990600"/>
            <a:ext cx="8839200" cy="1905000"/>
          </a:xfrm>
        </p:spPr>
        <p:txBody>
          <a:bodyPr wrap="square">
            <a:noAutofit/>
          </a:bodyPr>
          <a:lstStyle/>
          <a:p>
            <a:pPr marL="0" indent="0">
              <a:buNone/>
            </a:pPr>
            <a:r>
              <a:rPr lang="en-US" sz="2000" b="1" smtClean="0">
                <a:effectLst>
                  <a:glow>
                    <a:schemeClr val="accent1">
                      <a:alpha val="40000"/>
                    </a:schemeClr>
                  </a:glow>
                  <a:reflection endPos="0" dist="50800" dir="5400000" sy="-100000" algn="bl" rotWithShape="0"/>
                </a:effectLst>
                <a:latin typeface="Georgia" pitchFamily="18" charset="0"/>
              </a:rPr>
              <a:t>6BO contains </a:t>
            </a:r>
            <a:r>
              <a:rPr lang="en-US" sz="2000" b="1">
                <a:effectLst>
                  <a:glow>
                    <a:schemeClr val="accent1">
                      <a:alpha val="40000"/>
                    </a:schemeClr>
                  </a:glow>
                  <a:reflection endPos="0" dist="50800" dir="5400000" sy="-100000" algn="bl" rotWithShape="0"/>
                </a:effectLst>
                <a:latin typeface="Georgia" pitchFamily="18" charset="0"/>
              </a:rPr>
              <a:t>t</a:t>
            </a:r>
            <a:r>
              <a:rPr lang="en-US" sz="2000" b="1" smtClean="0">
                <a:effectLst>
                  <a:glow>
                    <a:schemeClr val="accent1">
                      <a:alpha val="40000"/>
                    </a:schemeClr>
                  </a:glow>
                  <a:reflection endPos="0" dist="50800" dir="5400000" sy="-100000" algn="bl" rotWithShape="0"/>
                </a:effectLst>
                <a:latin typeface="Georgia" pitchFamily="18" charset="0"/>
              </a:rPr>
              <a:t>housands of short videos featuring people of all ages, backgrounds, ethnicities, and nationalities speaking about various aspects of their lived experience in their native tongue (most also have English captions). </a:t>
            </a:r>
            <a:endParaRPr lang="en-US" sz="2000" b="1">
              <a:latin typeface="Georgia" pitchFamily="18" charset="0"/>
            </a:endParaRPr>
          </a:p>
        </p:txBody>
      </p:sp>
      <p:sp>
        <p:nvSpPr>
          <p:cNvPr id="5" name="TextBox 4"/>
          <p:cNvSpPr txBox="1"/>
          <p:nvPr/>
        </p:nvSpPr>
        <p:spPr>
          <a:xfrm>
            <a:off x="4878977" y="2370892"/>
            <a:ext cx="4038600" cy="4093428"/>
          </a:xfrm>
          <a:prstGeom prst="rect">
            <a:avLst/>
          </a:prstGeom>
          <a:solidFill>
            <a:schemeClr val="accent1">
              <a:lumMod val="40000"/>
              <a:lumOff val="60000"/>
            </a:schemeClr>
          </a:solidFill>
        </p:spPr>
        <p:txBody>
          <a:bodyPr wrap="square" rtlCol="0">
            <a:spAutoFit/>
          </a:bodyPr>
          <a:lstStyle/>
          <a:p>
            <a:pPr>
              <a:spcAft>
                <a:spcPts val="600"/>
              </a:spcAft>
            </a:pPr>
            <a:r>
              <a:rPr lang="en-US" sz="2000" b="1" smtClean="0">
                <a:latin typeface="Georgia" pitchFamily="18" charset="0"/>
              </a:rPr>
              <a:t>Excellent resource for:</a:t>
            </a:r>
          </a:p>
          <a:p>
            <a:pPr marL="285750" indent="-285750">
              <a:spcAft>
                <a:spcPts val="600"/>
              </a:spcAft>
              <a:buFont typeface="Arial" pitchFamily="34" charset="0"/>
              <a:buChar char="•"/>
            </a:pPr>
            <a:r>
              <a:rPr lang="en-US" sz="2000" smtClean="0">
                <a:latin typeface="Georgia" pitchFamily="18" charset="0"/>
              </a:rPr>
              <a:t>Comparative studies of global cultures</a:t>
            </a:r>
          </a:p>
          <a:p>
            <a:pPr marL="285750" indent="-285750">
              <a:spcAft>
                <a:spcPts val="600"/>
              </a:spcAft>
              <a:buFont typeface="Arial" pitchFamily="34" charset="0"/>
              <a:buChar char="•"/>
            </a:pPr>
            <a:r>
              <a:rPr lang="en-US" sz="2000" smtClean="0">
                <a:latin typeface="Georgia" pitchFamily="18" charset="0"/>
              </a:rPr>
              <a:t>Examining attitudes toward one topic (such as  the environment) across civilizations and age groups</a:t>
            </a:r>
          </a:p>
          <a:p>
            <a:pPr marL="285750" indent="-285750">
              <a:spcAft>
                <a:spcPts val="600"/>
              </a:spcAft>
              <a:buFont typeface="Arial" pitchFamily="34" charset="0"/>
              <a:buChar char="•"/>
            </a:pPr>
            <a:r>
              <a:rPr lang="en-US" sz="2000" smtClean="0">
                <a:latin typeface="Georgia" pitchFamily="18" charset="0"/>
              </a:rPr>
              <a:t>Understanding global perspectives</a:t>
            </a:r>
          </a:p>
          <a:p>
            <a:pPr marL="285750" indent="-285750">
              <a:spcAft>
                <a:spcPts val="600"/>
              </a:spcAft>
              <a:buFont typeface="Arial" pitchFamily="34" charset="0"/>
              <a:buChar char="•"/>
            </a:pPr>
            <a:r>
              <a:rPr lang="en-US" sz="2000" smtClean="0">
                <a:latin typeface="Georgia" pitchFamily="18" charset="0"/>
              </a:rPr>
              <a:t>Helping students become comfortable with other cultural norms </a:t>
            </a:r>
          </a:p>
        </p:txBody>
      </p:sp>
      <p:sp>
        <p:nvSpPr>
          <p:cNvPr id="6" name="TextBox 5"/>
          <p:cNvSpPr txBox="1"/>
          <p:nvPr/>
        </p:nvSpPr>
        <p:spPr>
          <a:xfrm>
            <a:off x="457200" y="2370891"/>
            <a:ext cx="3810000" cy="3693319"/>
          </a:xfrm>
          <a:prstGeom prst="rect">
            <a:avLst/>
          </a:prstGeom>
          <a:solidFill>
            <a:schemeClr val="accent5">
              <a:lumMod val="40000"/>
              <a:lumOff val="60000"/>
            </a:schemeClr>
          </a:solidFill>
        </p:spPr>
        <p:txBody>
          <a:bodyPr wrap="square" rtlCol="0">
            <a:spAutoFit/>
          </a:bodyPr>
          <a:lstStyle/>
          <a:p>
            <a:r>
              <a:rPr lang="en-US" b="1" smtClean="0">
                <a:latin typeface="Georgia" pitchFamily="18" charset="0"/>
              </a:rPr>
              <a:t>Application in the classroom</a:t>
            </a:r>
            <a:r>
              <a:rPr lang="en-US" smtClean="0">
                <a:latin typeface="Georgia" pitchFamily="18" charset="0"/>
              </a:rPr>
              <a:t>: </a:t>
            </a:r>
          </a:p>
          <a:p>
            <a:r>
              <a:rPr lang="en-US" smtClean="0">
                <a:latin typeface="Georgia" pitchFamily="18" charset="0"/>
              </a:rPr>
              <a:t>    Students are each assigned one speaker from the Russian, East European, and Central Asian region to watch.  Afterward, they will research the community he or she is from as well as the average statistics for someone of that demographic.  Students can then share their findings with the class, and compare and contrast life in each region with each other, as well as with our own here.</a:t>
            </a:r>
            <a:endParaRPr lang="en-US">
              <a:latin typeface="Georgia" pitchFamily="18" charset="0"/>
            </a:endParaRPr>
          </a:p>
        </p:txBody>
      </p:sp>
      <p:sp>
        <p:nvSpPr>
          <p:cNvPr id="7" name="TextBox 6"/>
          <p:cNvSpPr txBox="1"/>
          <p:nvPr/>
        </p:nvSpPr>
        <p:spPr>
          <a:xfrm>
            <a:off x="304800" y="6279654"/>
            <a:ext cx="4343400" cy="400110"/>
          </a:xfrm>
          <a:prstGeom prst="rect">
            <a:avLst/>
          </a:prstGeom>
          <a:noFill/>
        </p:spPr>
        <p:txBody>
          <a:bodyPr wrap="square" rtlCol="0">
            <a:spAutoFit/>
          </a:bodyPr>
          <a:lstStyle/>
          <a:p>
            <a:pPr algn="ctr"/>
            <a:r>
              <a:rPr lang="en-US" sz="2000" b="1" smtClean="0">
                <a:latin typeface="Georgia" pitchFamily="18" charset="0"/>
                <a:hlinkClick r:id="rId4"/>
              </a:rPr>
              <a:t>www.6milliardsdautres.org</a:t>
            </a:r>
            <a:endParaRPr lang="en-US" sz="2000" b="1">
              <a:latin typeface="Georgia" pitchFamily="18" charset="0"/>
            </a:endParaRPr>
          </a:p>
        </p:txBody>
      </p:sp>
    </p:spTree>
    <p:extLst>
      <p:ext uri="{BB962C8B-B14F-4D97-AF65-F5344CB8AC3E}">
        <p14:creationId xmlns:p14="http://schemas.microsoft.com/office/powerpoint/2010/main" val="2993906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153400" cy="944562"/>
          </a:xfrm>
        </p:spPr>
        <p:txBody>
          <a:bodyPr/>
          <a:lstStyle/>
          <a:p>
            <a:pPr algn="l"/>
            <a:r>
              <a:rPr lang="en-US" smtClean="0">
                <a:latin typeface="Impact" pitchFamily="34" charset="0"/>
              </a:rPr>
              <a:t>www.</a:t>
            </a:r>
            <a:r>
              <a:rPr lang="en-US" smtClean="0">
                <a:solidFill>
                  <a:srgbClr val="FF0000"/>
                </a:solidFill>
                <a:latin typeface="Impact" pitchFamily="34" charset="0"/>
              </a:rPr>
              <a:t>gapminder</a:t>
            </a:r>
            <a:r>
              <a:rPr lang="en-US" smtClean="0">
                <a:latin typeface="Impact" pitchFamily="34" charset="0"/>
              </a:rPr>
              <a:t>.org</a:t>
            </a:r>
            <a:endParaRPr lang="en-US">
              <a:latin typeface="Impact" pitchFamily="34" charset="0"/>
            </a:endParaRPr>
          </a:p>
        </p:txBody>
      </p:sp>
      <p:sp>
        <p:nvSpPr>
          <p:cNvPr id="3" name="Content Placeholder 2"/>
          <p:cNvSpPr>
            <a:spLocks noGrp="1"/>
          </p:cNvSpPr>
          <p:nvPr>
            <p:ph idx="1"/>
          </p:nvPr>
        </p:nvSpPr>
        <p:spPr>
          <a:xfrm>
            <a:off x="3657600" y="990600"/>
            <a:ext cx="5105400" cy="2590800"/>
          </a:xfrm>
          <a:solidFill>
            <a:schemeClr val="accent5">
              <a:lumMod val="40000"/>
              <a:lumOff val="60000"/>
              <a:alpha val="50000"/>
            </a:schemeClr>
          </a:solidFill>
        </p:spPr>
        <p:txBody>
          <a:bodyPr>
            <a:normAutofit/>
          </a:bodyPr>
          <a:lstStyle/>
          <a:p>
            <a:pPr>
              <a:buFont typeface="Wingdings" pitchFamily="2" charset="2"/>
              <a:buChar char="§"/>
            </a:pPr>
            <a:r>
              <a:rPr lang="en-US" sz="2000" smtClean="0">
                <a:latin typeface="Georgia" pitchFamily="18" charset="0"/>
              </a:rPr>
              <a:t>Countless graphing options</a:t>
            </a:r>
          </a:p>
          <a:p>
            <a:pPr>
              <a:buFont typeface="Wingdings" pitchFamily="2" charset="2"/>
              <a:buChar char="§"/>
            </a:pPr>
            <a:r>
              <a:rPr lang="en-US" sz="2000" smtClean="0">
                <a:latin typeface="Georgia" pitchFamily="18" charset="0"/>
              </a:rPr>
              <a:t>Interactive timelines</a:t>
            </a:r>
          </a:p>
          <a:p>
            <a:pPr>
              <a:buFont typeface="Wingdings" pitchFamily="2" charset="2"/>
              <a:buChar char="§"/>
            </a:pPr>
            <a:r>
              <a:rPr lang="en-US" sz="2000" smtClean="0">
                <a:latin typeface="Georgia" pitchFamily="18" charset="0"/>
              </a:rPr>
              <a:t>Easy, free download to computer for offline use</a:t>
            </a:r>
          </a:p>
          <a:p>
            <a:pPr>
              <a:buFont typeface="Wingdings" pitchFamily="2" charset="2"/>
              <a:buChar char="§"/>
            </a:pPr>
            <a:r>
              <a:rPr lang="en-US" sz="2000">
                <a:latin typeface="Georgia" pitchFamily="18" charset="0"/>
              </a:rPr>
              <a:t>A</a:t>
            </a:r>
            <a:r>
              <a:rPr lang="en-US" sz="2000" smtClean="0">
                <a:latin typeface="Georgia" pitchFamily="18" charset="0"/>
              </a:rPr>
              <a:t>bility to save custom graphs</a:t>
            </a:r>
          </a:p>
          <a:p>
            <a:pPr>
              <a:buFont typeface="Wingdings" pitchFamily="2" charset="2"/>
              <a:buChar char="§"/>
            </a:pPr>
            <a:r>
              <a:rPr lang="en-US" sz="2000" smtClean="0">
                <a:latin typeface="Georgia" pitchFamily="18" charset="0"/>
              </a:rPr>
              <a:t>Best resource for offering a comparative statistical analyses of nations</a:t>
            </a:r>
          </a:p>
          <a:p>
            <a:pPr>
              <a:buFont typeface="Wingdings" pitchFamily="2" charset="2"/>
              <a:buChar char="§"/>
            </a:pPr>
            <a:endParaRPr lang="en-US" sz="2000">
              <a:latin typeface="Georgia" pitchFamily="18" charset="0"/>
            </a:endParaRPr>
          </a:p>
          <a:p>
            <a:pPr>
              <a:buFont typeface="Wingdings" pitchFamily="2" charset="2"/>
              <a:buChar char="§"/>
            </a:pPr>
            <a:endParaRPr lang="en-US" sz="2000" smtClean="0">
              <a:latin typeface="Georgia" pitchFamily="18" charset="0"/>
            </a:endParaRPr>
          </a:p>
          <a:p>
            <a:pPr>
              <a:buFont typeface="Wingdings" pitchFamily="2" charset="2"/>
              <a:buChar char="§"/>
            </a:pPr>
            <a:endParaRPr lang="en-US" sz="2000" smtClean="0">
              <a:latin typeface="Georgia" pitchFamily="18" charset="0"/>
            </a:endParaRPr>
          </a:p>
          <a:p>
            <a:pPr>
              <a:buFont typeface="Wingdings" pitchFamily="2" charset="2"/>
              <a:buChar char="§"/>
            </a:pPr>
            <a:endParaRPr lang="en-US" sz="2000" smtClean="0">
              <a:latin typeface="Georgia" pitchFamily="18" charset="0"/>
            </a:endParaRPr>
          </a:p>
          <a:p>
            <a:pPr>
              <a:buFont typeface="Wingdings" pitchFamily="2" charset="2"/>
              <a:buChar char="§"/>
            </a:pPr>
            <a:endParaRPr lang="en-US" sz="2000"/>
          </a:p>
        </p:txBody>
      </p:sp>
      <p:sp>
        <p:nvSpPr>
          <p:cNvPr id="4" name="TextBox 3"/>
          <p:cNvSpPr txBox="1"/>
          <p:nvPr/>
        </p:nvSpPr>
        <p:spPr>
          <a:xfrm>
            <a:off x="533400" y="4343400"/>
            <a:ext cx="8229600" cy="2185214"/>
          </a:xfrm>
          <a:prstGeom prst="rect">
            <a:avLst/>
          </a:prstGeom>
          <a:solidFill>
            <a:schemeClr val="accent5">
              <a:lumMod val="40000"/>
              <a:lumOff val="60000"/>
              <a:alpha val="70000"/>
            </a:schemeClr>
          </a:solidFill>
        </p:spPr>
        <p:txBody>
          <a:bodyPr wrap="square" rtlCol="0">
            <a:spAutoFit/>
          </a:bodyPr>
          <a:lstStyle/>
          <a:p>
            <a:r>
              <a:rPr lang="en-US" b="1" smtClean="0">
                <a:latin typeface="Georgia" pitchFamily="18" charset="0"/>
              </a:rPr>
              <a:t>Application in the classroom:</a:t>
            </a:r>
          </a:p>
          <a:p>
            <a:pPr marL="285750" indent="-285750">
              <a:spcAft>
                <a:spcPts val="600"/>
              </a:spcAft>
              <a:buFont typeface="Arial" pitchFamily="34" charset="0"/>
              <a:buChar char="•"/>
            </a:pPr>
            <a:r>
              <a:rPr lang="en-US" smtClean="0">
                <a:latin typeface="Georgia" pitchFamily="18" charset="0"/>
              </a:rPr>
              <a:t>Students can select the graph variables they think will be best to test </a:t>
            </a:r>
          </a:p>
          <a:p>
            <a:pPr marL="285750" indent="-285750">
              <a:spcAft>
                <a:spcPts val="600"/>
              </a:spcAft>
              <a:buFont typeface="Arial" pitchFamily="34" charset="0"/>
              <a:buChar char="•"/>
            </a:pPr>
            <a:r>
              <a:rPr lang="en-US" smtClean="0">
                <a:latin typeface="Georgia" pitchFamily="18" charset="0"/>
              </a:rPr>
              <a:t>Before viewing each graph, students can predict which nations might be the highest, explain why certain nations have similar patterns </a:t>
            </a:r>
          </a:p>
          <a:p>
            <a:pPr marL="285750" indent="-285750">
              <a:spcAft>
                <a:spcPts val="600"/>
              </a:spcAft>
              <a:buFont typeface="Arial" pitchFamily="34" charset="0"/>
              <a:buChar char="•"/>
            </a:pPr>
            <a:r>
              <a:rPr lang="en-US" smtClean="0">
                <a:latin typeface="Georgia" pitchFamily="18" charset="0"/>
              </a:rPr>
              <a:t>Pause interactive timelines during years where a nation experienced a noticeable jump in numbers, and ask students to hypothesize about this jump using historical knowledge</a:t>
            </a:r>
            <a:endParaRPr lang="en-US">
              <a:latin typeface="Georgia" pitchFamily="18" charset="0"/>
            </a:endParaRPr>
          </a:p>
        </p:txBody>
      </p:sp>
      <p:sp>
        <p:nvSpPr>
          <p:cNvPr id="5" name="TextBox 4"/>
          <p:cNvSpPr txBox="1"/>
          <p:nvPr/>
        </p:nvSpPr>
        <p:spPr>
          <a:xfrm>
            <a:off x="5105400" y="3721128"/>
            <a:ext cx="2438400" cy="369332"/>
          </a:xfrm>
          <a:prstGeom prst="rect">
            <a:avLst/>
          </a:prstGeom>
          <a:noFill/>
        </p:spPr>
        <p:txBody>
          <a:bodyPr wrap="square" rtlCol="0">
            <a:spAutoFit/>
          </a:bodyPr>
          <a:lstStyle/>
          <a:p>
            <a:r>
              <a:rPr lang="en-US" smtClean="0">
                <a:hlinkClick r:id="rId3"/>
              </a:rPr>
              <a:t>www.gapminder.org</a:t>
            </a:r>
            <a:endParaRPr lang="en-US"/>
          </a:p>
        </p:txBody>
      </p:sp>
    </p:spTree>
    <p:extLst>
      <p:ext uri="{BB962C8B-B14F-4D97-AF65-F5344CB8AC3E}">
        <p14:creationId xmlns:p14="http://schemas.microsoft.com/office/powerpoint/2010/main" val="1122502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extLst>
              <a:ext uri="{BEBA8EAE-BF5A-486C-A8C5-ECC9F3942E4B}">
                <a14:imgProps xmlns:a14="http://schemas.microsoft.com/office/drawing/2010/main">
                  <a14:imgLayer r:embed="rId3">
                    <a14:imgEffect>
                      <a14:saturation sat="0"/>
                    </a14:imgEffect>
                  </a14:imgLayer>
                </a14:imgProps>
              </a:ext>
            </a:extLst>
          </a:blip>
          <a:srcRect/>
          <a:stretch>
            <a:fillRect l="-5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
            <a:ext cx="8229600" cy="1143000"/>
          </a:xfrm>
        </p:spPr>
        <p:txBody>
          <a:bodyPr/>
          <a:lstStyle/>
          <a:p>
            <a:pPr algn="r"/>
            <a:r>
              <a:rPr lang="en-US" smtClean="0">
                <a:latin typeface="Impact" pitchFamily="34" charset="0"/>
              </a:rPr>
              <a:t>www.</a:t>
            </a:r>
            <a:r>
              <a:rPr lang="en-US" smtClean="0">
                <a:solidFill>
                  <a:srgbClr val="FF0000"/>
                </a:solidFill>
                <a:latin typeface="Impact" pitchFamily="34" charset="0"/>
              </a:rPr>
              <a:t>soviet</a:t>
            </a:r>
            <a:r>
              <a:rPr lang="en-US" smtClean="0">
                <a:latin typeface="Impact" pitchFamily="34" charset="0"/>
              </a:rPr>
              <a:t>history.org</a:t>
            </a:r>
            <a:endParaRPr lang="en-US">
              <a:latin typeface="Impact" pitchFamily="34" charset="0"/>
            </a:endParaRPr>
          </a:p>
        </p:txBody>
      </p:sp>
      <p:sp>
        <p:nvSpPr>
          <p:cNvPr id="3" name="Content Placeholder 2"/>
          <p:cNvSpPr>
            <a:spLocks noGrp="1"/>
          </p:cNvSpPr>
          <p:nvPr>
            <p:ph idx="1"/>
          </p:nvPr>
        </p:nvSpPr>
        <p:spPr>
          <a:xfrm>
            <a:off x="3124200" y="1371600"/>
            <a:ext cx="5638800" cy="3886200"/>
          </a:xfrm>
          <a:solidFill>
            <a:schemeClr val="bg1">
              <a:alpha val="65000"/>
            </a:schemeClr>
          </a:solidFill>
        </p:spPr>
        <p:txBody>
          <a:bodyPr>
            <a:normAutofit/>
          </a:bodyPr>
          <a:lstStyle/>
          <a:p>
            <a:pPr>
              <a:spcBef>
                <a:spcPts val="0"/>
              </a:spcBef>
              <a:spcAft>
                <a:spcPts val="600"/>
              </a:spcAft>
            </a:pPr>
            <a:r>
              <a:rPr lang="en-US" sz="2400" smtClean="0">
                <a:solidFill>
                  <a:schemeClr val="accent5">
                    <a:lumMod val="75000"/>
                  </a:schemeClr>
                </a:solidFill>
                <a:latin typeface="Franklin Gothic Demi Cond" pitchFamily="34" charset="0"/>
              </a:rPr>
              <a:t>Examines the entire history of the Soviet Union through multiple lenses </a:t>
            </a:r>
          </a:p>
          <a:p>
            <a:pPr>
              <a:spcBef>
                <a:spcPts val="0"/>
              </a:spcBef>
              <a:spcAft>
                <a:spcPts val="600"/>
              </a:spcAft>
            </a:pPr>
            <a:r>
              <a:rPr lang="en-US" sz="2400" smtClean="0">
                <a:solidFill>
                  <a:schemeClr val="accent5">
                    <a:lumMod val="75000"/>
                  </a:schemeClr>
                </a:solidFill>
                <a:latin typeface="Franklin Gothic Demi Cond" pitchFamily="34" charset="0"/>
              </a:rPr>
              <a:t>Easy-to-read passages </a:t>
            </a:r>
          </a:p>
          <a:p>
            <a:pPr>
              <a:spcBef>
                <a:spcPts val="0"/>
              </a:spcBef>
              <a:spcAft>
                <a:spcPts val="600"/>
              </a:spcAft>
            </a:pPr>
            <a:r>
              <a:rPr lang="en-US" sz="2400" smtClean="0">
                <a:solidFill>
                  <a:schemeClr val="accent5">
                    <a:lumMod val="75000"/>
                  </a:schemeClr>
                </a:solidFill>
                <a:latin typeface="Franklin Gothic Demi Cond" pitchFamily="34" charset="0"/>
              </a:rPr>
              <a:t>Excellent image resource </a:t>
            </a:r>
          </a:p>
          <a:p>
            <a:pPr>
              <a:spcBef>
                <a:spcPts val="0"/>
              </a:spcBef>
              <a:spcAft>
                <a:spcPts val="600"/>
              </a:spcAft>
            </a:pPr>
            <a:r>
              <a:rPr lang="en-US" sz="2400" smtClean="0">
                <a:solidFill>
                  <a:schemeClr val="accent5">
                    <a:lumMod val="75000"/>
                  </a:schemeClr>
                </a:solidFill>
                <a:latin typeface="Franklin Gothic Demi Cond" pitchFamily="34" charset="0"/>
              </a:rPr>
              <a:t>Short </a:t>
            </a:r>
            <a:r>
              <a:rPr lang="en-US" sz="2400">
                <a:solidFill>
                  <a:schemeClr val="accent5">
                    <a:lumMod val="75000"/>
                  </a:schemeClr>
                </a:solidFill>
                <a:latin typeface="Franklin Gothic Demi Cond" pitchFamily="34" charset="0"/>
              </a:rPr>
              <a:t>p</a:t>
            </a:r>
            <a:r>
              <a:rPr lang="en-US" sz="2400" smtClean="0">
                <a:solidFill>
                  <a:schemeClr val="accent5">
                    <a:lumMod val="75000"/>
                  </a:schemeClr>
                </a:solidFill>
                <a:latin typeface="Franklin Gothic Demi Cond" pitchFamily="34" charset="0"/>
              </a:rPr>
              <a:t>rimary source videos(w/English captions) organized topically</a:t>
            </a:r>
          </a:p>
          <a:p>
            <a:pPr>
              <a:spcBef>
                <a:spcPts val="0"/>
              </a:spcBef>
              <a:spcAft>
                <a:spcPts val="600"/>
              </a:spcAft>
            </a:pPr>
            <a:r>
              <a:rPr lang="en-US" sz="2400" smtClean="0">
                <a:solidFill>
                  <a:schemeClr val="accent5">
                    <a:lumMod val="75000"/>
                  </a:schemeClr>
                </a:solidFill>
                <a:latin typeface="Franklin Gothic Demi Cond" pitchFamily="34" charset="0"/>
              </a:rPr>
              <a:t>Feature which allows viewer to add section of interest to a stored “syllabus” for quick recall </a:t>
            </a:r>
            <a:endParaRPr lang="en-US" sz="2400">
              <a:solidFill>
                <a:schemeClr val="accent5">
                  <a:lumMod val="75000"/>
                </a:schemeClr>
              </a:solidFill>
              <a:latin typeface="Franklin Gothic Demi Cond" pitchFamily="34" charset="0"/>
            </a:endParaRPr>
          </a:p>
        </p:txBody>
      </p:sp>
      <p:sp>
        <p:nvSpPr>
          <p:cNvPr id="4" name="TextBox 3"/>
          <p:cNvSpPr txBox="1"/>
          <p:nvPr/>
        </p:nvSpPr>
        <p:spPr>
          <a:xfrm>
            <a:off x="3810000" y="5650468"/>
            <a:ext cx="4267200" cy="400110"/>
          </a:xfrm>
          <a:prstGeom prst="rect">
            <a:avLst/>
          </a:prstGeom>
          <a:noFill/>
        </p:spPr>
        <p:txBody>
          <a:bodyPr wrap="square" rtlCol="0">
            <a:spAutoFit/>
          </a:bodyPr>
          <a:lstStyle/>
          <a:p>
            <a:pPr algn="ctr"/>
            <a:r>
              <a:rPr lang="en-US" sz="2000" b="1" smtClean="0">
                <a:latin typeface="Georgia" pitchFamily="18" charset="0"/>
                <a:hlinkClick r:id="rId4"/>
              </a:rPr>
              <a:t>17 Moments of Soviet History</a:t>
            </a:r>
            <a:endParaRPr lang="en-US" sz="2000" b="1">
              <a:latin typeface="Georgia" pitchFamily="18" charset="0"/>
            </a:endParaRPr>
          </a:p>
        </p:txBody>
      </p:sp>
    </p:spTree>
    <p:extLst>
      <p:ext uri="{BB962C8B-B14F-4D97-AF65-F5344CB8AC3E}">
        <p14:creationId xmlns:p14="http://schemas.microsoft.com/office/powerpoint/2010/main" val="30157899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6000"/>
            <a:lum/>
            <a:extLst>
              <a:ext uri="{BEBA8EAE-BF5A-486C-A8C5-ECC9F3942E4B}">
                <a14:imgProps xmlns:a14="http://schemas.microsoft.com/office/drawing/2010/main">
                  <a14:imgLayer r:embed="rId3">
                    <a14:imgEffect>
                      <a14:saturation sat="0"/>
                    </a14:imgEffect>
                  </a14:imgLayer>
                </a14:imgProps>
              </a:ext>
            </a:extLst>
          </a:blip>
          <a:srcRect/>
          <a:stretch>
            <a:fillRect l="-23000" r="-2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086600" cy="715962"/>
          </a:xfrm>
        </p:spPr>
        <p:txBody>
          <a:bodyPr>
            <a:normAutofit fontScale="90000"/>
          </a:bodyPr>
          <a:lstStyle/>
          <a:p>
            <a:pPr algn="l"/>
            <a:r>
              <a:rPr lang="en-US" smtClean="0">
                <a:latin typeface="Bernard MT Condensed" pitchFamily="18" charset="0"/>
              </a:rPr>
              <a:t>LIBRARY</a:t>
            </a:r>
            <a:r>
              <a:rPr lang="en-US" smtClean="0">
                <a:solidFill>
                  <a:schemeClr val="bg1">
                    <a:lumMod val="50000"/>
                  </a:schemeClr>
                </a:solidFill>
                <a:latin typeface="Bernard MT Condensed" pitchFamily="18" charset="0"/>
              </a:rPr>
              <a:t>OF</a:t>
            </a:r>
            <a:r>
              <a:rPr lang="en-US" smtClean="0">
                <a:latin typeface="Bernard MT Condensed" pitchFamily="18" charset="0"/>
              </a:rPr>
              <a:t>CONGRESS</a:t>
            </a:r>
            <a:endParaRPr lang="en-US">
              <a:latin typeface="Bernard MT Condensed" pitchFamily="18" charset="0"/>
            </a:endParaRPr>
          </a:p>
        </p:txBody>
      </p:sp>
      <p:sp>
        <p:nvSpPr>
          <p:cNvPr id="3" name="Content Placeholder 2"/>
          <p:cNvSpPr>
            <a:spLocks noGrp="1"/>
          </p:cNvSpPr>
          <p:nvPr>
            <p:ph idx="1"/>
          </p:nvPr>
        </p:nvSpPr>
        <p:spPr>
          <a:xfrm>
            <a:off x="381000" y="914400"/>
            <a:ext cx="4038599" cy="1600200"/>
          </a:xfrm>
          <a:solidFill>
            <a:schemeClr val="bg1">
              <a:lumMod val="95000"/>
            </a:schemeClr>
          </a:solidFill>
        </p:spPr>
        <p:txBody>
          <a:bodyPr>
            <a:normAutofit fontScale="92500"/>
          </a:bodyPr>
          <a:lstStyle/>
          <a:p>
            <a:pPr marL="0" indent="0" algn="r">
              <a:buNone/>
            </a:pPr>
            <a:r>
              <a:rPr lang="en-US" sz="1800" b="1" smtClean="0">
                <a:solidFill>
                  <a:srgbClr val="C00000"/>
                </a:solidFill>
                <a:latin typeface="Georgia" pitchFamily="18" charset="0"/>
                <a:hlinkClick r:id="rId4"/>
              </a:rPr>
              <a:t>Prokudin-Gorskii Collection</a:t>
            </a:r>
            <a:endParaRPr lang="en-US" sz="1800" b="1" smtClean="0">
              <a:solidFill>
                <a:srgbClr val="C00000"/>
              </a:solidFill>
              <a:latin typeface="Georgia" pitchFamily="18" charset="0"/>
            </a:endParaRPr>
          </a:p>
          <a:p>
            <a:pPr marL="0" indent="0" algn="r">
              <a:buNone/>
            </a:pPr>
            <a:r>
              <a:rPr lang="en-US" sz="2000">
                <a:solidFill>
                  <a:schemeClr val="tx1">
                    <a:lumMod val="75000"/>
                    <a:lumOff val="25000"/>
                  </a:schemeClr>
                </a:solidFill>
                <a:latin typeface="Georgia" pitchFamily="18" charset="0"/>
              </a:rPr>
              <a:t> </a:t>
            </a:r>
            <a:r>
              <a:rPr lang="en-US" sz="2000" smtClean="0">
                <a:solidFill>
                  <a:schemeClr val="tx1">
                    <a:lumMod val="75000"/>
                    <a:lumOff val="25000"/>
                  </a:schemeClr>
                </a:solidFill>
                <a:latin typeface="Georgia" pitchFamily="18" charset="0"/>
              </a:rPr>
              <a:t>    Nearly 3,000 stunning images of everyday life in Russia taken by the official tsarist photographer, Sergei Prokudin-Gorskii from 1905-1915.</a:t>
            </a:r>
          </a:p>
          <a:p>
            <a:pPr marL="0" indent="0">
              <a:buNone/>
            </a:pPr>
            <a:endParaRPr lang="en-US" sz="1800" b="1">
              <a:solidFill>
                <a:srgbClr val="C00000"/>
              </a:solidFill>
              <a:latin typeface="Georgia" pitchFamily="18" charset="0"/>
            </a:endParaRPr>
          </a:p>
          <a:p>
            <a:pPr marL="0" indent="0">
              <a:buNone/>
            </a:pPr>
            <a:endParaRPr lang="en-US" sz="1800" b="1">
              <a:solidFill>
                <a:srgbClr val="C00000"/>
              </a:solidFill>
              <a:latin typeface="Georgia" pitchFamily="18" charset="0"/>
            </a:endParaRPr>
          </a:p>
          <a:p>
            <a:pPr marL="0" indent="0">
              <a:buNone/>
            </a:pPr>
            <a:endParaRPr lang="en-US" sz="2000" b="1">
              <a:latin typeface="Georgia" pitchFamily="18" charset="0"/>
            </a:endParaRPr>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52076" y="228600"/>
            <a:ext cx="4394290" cy="3886200"/>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5801" y="2728074"/>
            <a:ext cx="3047999" cy="3882275"/>
          </a:xfrm>
          <a:prstGeom prst="rect">
            <a:avLst/>
          </a:prstGeom>
        </p:spPr>
      </p:pic>
      <p:sp>
        <p:nvSpPr>
          <p:cNvPr id="9" name="TextBox 8"/>
          <p:cNvSpPr txBox="1"/>
          <p:nvPr/>
        </p:nvSpPr>
        <p:spPr>
          <a:xfrm>
            <a:off x="3962400" y="4886800"/>
            <a:ext cx="4595949" cy="1723549"/>
          </a:xfrm>
          <a:prstGeom prst="rect">
            <a:avLst/>
          </a:prstGeom>
          <a:solidFill>
            <a:schemeClr val="bg1">
              <a:lumMod val="95000"/>
            </a:schemeClr>
          </a:solidFill>
        </p:spPr>
        <p:txBody>
          <a:bodyPr wrap="square" rtlCol="0">
            <a:spAutoFit/>
          </a:bodyPr>
          <a:lstStyle/>
          <a:p>
            <a:r>
              <a:rPr lang="en-US" sz="1600" b="1" smtClean="0">
                <a:solidFill>
                  <a:srgbClr val="C00000"/>
                </a:solidFill>
                <a:latin typeface="Georgia" pitchFamily="18" charset="0"/>
                <a:hlinkClick r:id="rId7"/>
              </a:rPr>
              <a:t>Brumfield Collection</a:t>
            </a:r>
            <a:endParaRPr lang="en-US" sz="1600" b="1" smtClean="0">
              <a:solidFill>
                <a:srgbClr val="C00000"/>
              </a:solidFill>
              <a:latin typeface="Georgia" pitchFamily="18" charset="0"/>
            </a:endParaRPr>
          </a:p>
          <a:p>
            <a:r>
              <a:rPr lang="en-US" smtClean="0">
                <a:solidFill>
                  <a:schemeClr val="tx1">
                    <a:lumMod val="75000"/>
                    <a:lumOff val="25000"/>
                  </a:schemeClr>
                </a:solidFill>
                <a:latin typeface="Georgia" pitchFamily="18" charset="0"/>
              </a:rPr>
              <a:t>Landscape photos from across Russia, with subjects ranging from beautiful Russian Orthodox cathedrals to dismal Soviet-era remnants.  Taken by American professor  William Brumfield. </a:t>
            </a:r>
            <a:endParaRPr lang="en-US" sz="1600" b="1" smtClean="0">
              <a:solidFill>
                <a:srgbClr val="C00000"/>
              </a:solidFill>
              <a:latin typeface="Georgia" pitchFamily="18" charset="0"/>
            </a:endParaRPr>
          </a:p>
        </p:txBody>
      </p:sp>
    </p:spTree>
    <p:extLst>
      <p:ext uri="{BB962C8B-B14F-4D97-AF65-F5344CB8AC3E}">
        <p14:creationId xmlns:p14="http://schemas.microsoft.com/office/powerpoint/2010/main" val="17793322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4000"/>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762000"/>
            <a:ext cx="5410200" cy="762000"/>
          </a:xfrm>
          <a:solidFill>
            <a:schemeClr val="bg1">
              <a:alpha val="51000"/>
            </a:schemeClr>
          </a:solidFill>
        </p:spPr>
        <p:txBody>
          <a:bodyPr anchor="t">
            <a:normAutofit/>
          </a:bodyPr>
          <a:lstStyle/>
          <a:p>
            <a:pPr algn="l"/>
            <a:r>
              <a:rPr lang="en-US" smtClean="0">
                <a:latin typeface="Impact" pitchFamily="34" charset="0"/>
              </a:rPr>
              <a:t>Lesson: The</a:t>
            </a:r>
            <a:r>
              <a:rPr lang="en-US" smtClean="0">
                <a:solidFill>
                  <a:srgbClr val="FF0000"/>
                </a:solidFill>
                <a:latin typeface="Impact" pitchFamily="34" charset="0"/>
              </a:rPr>
              <a:t>Berlin</a:t>
            </a:r>
            <a:r>
              <a:rPr lang="en-US" smtClean="0">
                <a:latin typeface="Impact" pitchFamily="34" charset="0"/>
              </a:rPr>
              <a:t>Wall</a:t>
            </a:r>
            <a:endParaRPr lang="en-US">
              <a:latin typeface="Impact" pitchFamily="34" charset="0"/>
            </a:endParaRPr>
          </a:p>
        </p:txBody>
      </p:sp>
      <p:sp>
        <p:nvSpPr>
          <p:cNvPr id="3" name="Content Placeholder 2"/>
          <p:cNvSpPr>
            <a:spLocks noGrp="1"/>
          </p:cNvSpPr>
          <p:nvPr>
            <p:ph idx="1"/>
          </p:nvPr>
        </p:nvSpPr>
        <p:spPr>
          <a:xfrm>
            <a:off x="381000" y="1676400"/>
            <a:ext cx="8458200" cy="3505200"/>
          </a:xfrm>
          <a:solidFill>
            <a:schemeClr val="bg1">
              <a:alpha val="49000"/>
            </a:schemeClr>
          </a:solidFill>
        </p:spPr>
        <p:txBody>
          <a:bodyPr>
            <a:normAutofit/>
          </a:bodyPr>
          <a:lstStyle/>
          <a:p>
            <a:pPr marL="0" indent="0">
              <a:buNone/>
            </a:pPr>
            <a:r>
              <a:rPr lang="en-US" sz="2800">
                <a:solidFill>
                  <a:schemeClr val="tx1">
                    <a:lumMod val="95000"/>
                    <a:lumOff val="5000"/>
                  </a:schemeClr>
                </a:solidFill>
                <a:latin typeface="Impact" pitchFamily="34" charset="0"/>
              </a:rPr>
              <a:t>c</a:t>
            </a:r>
            <a:r>
              <a:rPr lang="en-US" sz="2800" smtClean="0">
                <a:solidFill>
                  <a:schemeClr val="tx1">
                    <a:lumMod val="95000"/>
                    <a:lumOff val="5000"/>
                  </a:schemeClr>
                </a:solidFill>
                <a:latin typeface="Impact" pitchFamily="34" charset="0"/>
              </a:rPr>
              <a:t>ontext: </a:t>
            </a:r>
            <a:r>
              <a:rPr lang="en-US" sz="2800" smtClean="0">
                <a:solidFill>
                  <a:schemeClr val="tx1">
                    <a:lumMod val="95000"/>
                    <a:lumOff val="5000"/>
                  </a:schemeClr>
                </a:solidFill>
                <a:latin typeface="Georgia" pitchFamily="18" charset="0"/>
              </a:rPr>
              <a:t>Constructed in 1961, the Berlin Wall was designed to keep residents of East Berlin, which had become Soviet territory postwar, from fleeing to the west.  Because this wall divided a city, it not only has political and historical context, but geographical and environmental as well. In addition, it directly affected both German and US history, which allows it to be relatable on a multitude of levels. </a:t>
            </a:r>
            <a:endParaRPr lang="en-US" sz="2800" smtClean="0">
              <a:solidFill>
                <a:schemeClr val="tx1">
                  <a:lumMod val="95000"/>
                  <a:lumOff val="5000"/>
                </a:schemeClr>
              </a:solidFill>
              <a:latin typeface="Impact" pitchFamily="34" charset="0"/>
            </a:endParaRPr>
          </a:p>
        </p:txBody>
      </p:sp>
    </p:spTree>
    <p:extLst>
      <p:ext uri="{BB962C8B-B14F-4D97-AF65-F5344CB8AC3E}">
        <p14:creationId xmlns:p14="http://schemas.microsoft.com/office/powerpoint/2010/main" val="2761494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1000"/>
            <a:lum/>
          </a:blip>
          <a:srcRect/>
          <a:stretch>
            <a:fillRect l="-5000" r="-5000"/>
          </a:stretch>
        </a:blipFill>
        <a:effectLst/>
      </p:bgPr>
    </p:bg>
    <p:spTree>
      <p:nvGrpSpPr>
        <p:cNvPr id="1" name=""/>
        <p:cNvGrpSpPr/>
        <p:nvPr/>
      </p:nvGrpSpPr>
      <p:grpSpPr>
        <a:xfrm>
          <a:off x="0" y="0"/>
          <a:ext cx="0" cy="0"/>
          <a:chOff x="0" y="0"/>
          <a:chExt cx="0" cy="0"/>
        </a:xfrm>
      </p:grpSpPr>
      <p:sp>
        <p:nvSpPr>
          <p:cNvPr id="2" name="TextBox 1"/>
          <p:cNvSpPr txBox="1"/>
          <p:nvPr/>
        </p:nvSpPr>
        <p:spPr>
          <a:xfrm>
            <a:off x="152400" y="304800"/>
            <a:ext cx="4648200" cy="646331"/>
          </a:xfrm>
          <a:prstGeom prst="rect">
            <a:avLst/>
          </a:prstGeom>
          <a:solidFill>
            <a:schemeClr val="bg1">
              <a:alpha val="54000"/>
            </a:schemeClr>
          </a:solidFill>
        </p:spPr>
        <p:txBody>
          <a:bodyPr wrap="square" rtlCol="0">
            <a:spAutoFit/>
          </a:bodyPr>
          <a:lstStyle/>
          <a:p>
            <a:r>
              <a:rPr lang="en-US" sz="3600" smtClean="0">
                <a:latin typeface="Impact" pitchFamily="34" charset="0"/>
              </a:rPr>
              <a:t>The</a:t>
            </a:r>
            <a:r>
              <a:rPr lang="en-US" sz="3600" smtClean="0">
                <a:solidFill>
                  <a:srgbClr val="FF0000"/>
                </a:solidFill>
                <a:latin typeface="Impact" pitchFamily="34" charset="0"/>
              </a:rPr>
              <a:t>Berlin</a:t>
            </a:r>
            <a:r>
              <a:rPr lang="en-US" sz="3600" smtClean="0">
                <a:latin typeface="Impact" pitchFamily="34" charset="0"/>
              </a:rPr>
              <a:t>Wall: </a:t>
            </a:r>
            <a:r>
              <a:rPr lang="en-US" sz="3600">
                <a:solidFill>
                  <a:srgbClr val="FF0000"/>
                </a:solidFill>
                <a:latin typeface="Impact" pitchFamily="34" charset="0"/>
              </a:rPr>
              <a:t>c</a:t>
            </a:r>
            <a:r>
              <a:rPr lang="en-US" sz="3600" smtClean="0">
                <a:solidFill>
                  <a:srgbClr val="FF0000"/>
                </a:solidFill>
                <a:latin typeface="Impact" pitchFamily="34" charset="0"/>
              </a:rPr>
              <a:t>ontent</a:t>
            </a:r>
            <a:endParaRPr lang="en-US" sz="3600">
              <a:solidFill>
                <a:srgbClr val="FF0000"/>
              </a:solidFill>
              <a:latin typeface="Impact" pitchFamily="34" charset="0"/>
            </a:endParaRPr>
          </a:p>
        </p:txBody>
      </p:sp>
      <p:sp>
        <p:nvSpPr>
          <p:cNvPr id="3" name="TextBox 2"/>
          <p:cNvSpPr txBox="1"/>
          <p:nvPr/>
        </p:nvSpPr>
        <p:spPr>
          <a:xfrm>
            <a:off x="990600" y="3733800"/>
            <a:ext cx="2514600" cy="369332"/>
          </a:xfrm>
          <a:prstGeom prst="rect">
            <a:avLst/>
          </a:prstGeom>
          <a:solidFill>
            <a:schemeClr val="bg1">
              <a:alpha val="77000"/>
            </a:schemeClr>
          </a:solidFill>
        </p:spPr>
        <p:txBody>
          <a:bodyPr wrap="square" rtlCol="0">
            <a:spAutoFit/>
          </a:bodyPr>
          <a:lstStyle/>
          <a:p>
            <a:pPr algn="ctr"/>
            <a:r>
              <a:rPr lang="en-US" smtClean="0">
                <a:hlinkClick r:id="rId3"/>
              </a:rPr>
              <a:t>www.newseum.org</a:t>
            </a:r>
            <a:endParaRPr lang="en-US"/>
          </a:p>
        </p:txBody>
      </p:sp>
      <p:sp>
        <p:nvSpPr>
          <p:cNvPr id="4" name="TextBox 3"/>
          <p:cNvSpPr txBox="1"/>
          <p:nvPr/>
        </p:nvSpPr>
        <p:spPr>
          <a:xfrm>
            <a:off x="152400" y="1219200"/>
            <a:ext cx="4800600" cy="2400657"/>
          </a:xfrm>
          <a:prstGeom prst="rect">
            <a:avLst/>
          </a:prstGeom>
          <a:solidFill>
            <a:schemeClr val="bg1">
              <a:alpha val="80000"/>
            </a:schemeClr>
          </a:solidFill>
        </p:spPr>
        <p:txBody>
          <a:bodyPr wrap="square" rtlCol="0">
            <a:spAutoFit/>
          </a:bodyPr>
          <a:lstStyle/>
          <a:p>
            <a:r>
              <a:rPr lang="en-US" sz="2400" smtClean="0">
                <a:solidFill>
                  <a:srgbClr val="FF0000"/>
                </a:solidFill>
                <a:latin typeface="Impact" pitchFamily="34" charset="0"/>
              </a:rPr>
              <a:t>Newseum</a:t>
            </a:r>
            <a:r>
              <a:rPr lang="en-US" smtClean="0">
                <a:latin typeface="Impact" pitchFamily="34" charset="0"/>
              </a:rPr>
              <a:t>: The Rise and Fall of the Berlin Wall</a:t>
            </a:r>
          </a:p>
          <a:p>
            <a:r>
              <a:rPr lang="en-US" smtClean="0">
                <a:solidFill>
                  <a:schemeClr val="tx1">
                    <a:lumMod val="75000"/>
                    <a:lumOff val="25000"/>
                  </a:schemeClr>
                </a:solidFill>
                <a:latin typeface="Georgia" pitchFamily="18" charset="0"/>
                <a:cs typeface="Simplified Arabic Fixed" pitchFamily="49" charset="-78"/>
              </a:rPr>
              <a:t>Excellent virtual exhibit on various aspects of the Wall and its impact on the people of East and West Germany. Newseum also contains an assortment of front page stories regarding its construction and fall that are great primary sources to look at, and to compare each country’s coverage of the event </a:t>
            </a:r>
            <a:endParaRPr lang="en-US">
              <a:solidFill>
                <a:schemeClr val="tx1">
                  <a:lumMod val="75000"/>
                  <a:lumOff val="25000"/>
                </a:schemeClr>
              </a:solidFill>
              <a:latin typeface="Georgia" pitchFamily="18" charset="0"/>
              <a:cs typeface="Simplified Arabic Fixed" pitchFamily="49" charset="-78"/>
            </a:endParaRPr>
          </a:p>
        </p:txBody>
      </p:sp>
      <p:sp>
        <p:nvSpPr>
          <p:cNvPr id="5" name="TextBox 4"/>
          <p:cNvSpPr txBox="1"/>
          <p:nvPr/>
        </p:nvSpPr>
        <p:spPr>
          <a:xfrm>
            <a:off x="609600" y="4953000"/>
            <a:ext cx="6705600" cy="1231106"/>
          </a:xfrm>
          <a:prstGeom prst="rect">
            <a:avLst/>
          </a:prstGeom>
          <a:solidFill>
            <a:schemeClr val="bg1">
              <a:alpha val="59000"/>
            </a:schemeClr>
          </a:solidFill>
        </p:spPr>
        <p:txBody>
          <a:bodyPr wrap="square" rtlCol="0">
            <a:spAutoFit/>
          </a:bodyPr>
          <a:lstStyle/>
          <a:p>
            <a:r>
              <a:rPr lang="en-US" sz="2000" smtClean="0">
                <a:solidFill>
                  <a:srgbClr val="FF0000"/>
                </a:solidFill>
                <a:latin typeface="Impact" pitchFamily="34" charset="0"/>
              </a:rPr>
              <a:t>HistoryChannel</a:t>
            </a:r>
            <a:r>
              <a:rPr lang="en-US" sz="2000" smtClean="0">
                <a:latin typeface="Impact" pitchFamily="34" charset="0"/>
              </a:rPr>
              <a:t>: The Berlin Wall Deconstructed</a:t>
            </a:r>
            <a:endParaRPr lang="en-US"/>
          </a:p>
          <a:p>
            <a:r>
              <a:rPr lang="en-US" smtClean="0">
                <a:latin typeface="Georgia" pitchFamily="18" charset="0"/>
              </a:rPr>
              <a:t>Quick video overview of the construction,  existence, and deconstruction of the Berlin wall.  The History Channel website also contains a number of other, longer, videos on the Wall.  </a:t>
            </a:r>
            <a:endParaRPr lang="en-US">
              <a:latin typeface="Georgia" pitchFamily="18" charset="0"/>
            </a:endParaRPr>
          </a:p>
        </p:txBody>
      </p:sp>
      <p:sp>
        <p:nvSpPr>
          <p:cNvPr id="6" name="TextBox 5"/>
          <p:cNvSpPr txBox="1"/>
          <p:nvPr/>
        </p:nvSpPr>
        <p:spPr>
          <a:xfrm>
            <a:off x="609600" y="6313714"/>
            <a:ext cx="1981200" cy="369332"/>
          </a:xfrm>
          <a:prstGeom prst="rect">
            <a:avLst/>
          </a:prstGeom>
          <a:solidFill>
            <a:schemeClr val="bg1">
              <a:alpha val="64000"/>
            </a:schemeClr>
          </a:solidFill>
        </p:spPr>
        <p:txBody>
          <a:bodyPr wrap="square" rtlCol="0">
            <a:spAutoFit/>
          </a:bodyPr>
          <a:lstStyle/>
          <a:p>
            <a:r>
              <a:rPr lang="en-US" smtClean="0">
                <a:hlinkClick r:id="rId4"/>
              </a:rPr>
              <a:t>www.history.com</a:t>
            </a:r>
            <a:endParaRPr lang="en-US"/>
          </a:p>
        </p:txBody>
      </p:sp>
      <p:sp>
        <p:nvSpPr>
          <p:cNvPr id="7" name="TextBox 6"/>
          <p:cNvSpPr txBox="1"/>
          <p:nvPr/>
        </p:nvSpPr>
        <p:spPr>
          <a:xfrm>
            <a:off x="5867400" y="304800"/>
            <a:ext cx="2667000" cy="1508105"/>
          </a:xfrm>
          <a:prstGeom prst="rect">
            <a:avLst/>
          </a:prstGeom>
          <a:solidFill>
            <a:schemeClr val="bg1">
              <a:alpha val="68000"/>
            </a:schemeClr>
          </a:solidFill>
        </p:spPr>
        <p:txBody>
          <a:bodyPr wrap="square" rtlCol="0">
            <a:spAutoFit/>
          </a:bodyPr>
          <a:lstStyle/>
          <a:p>
            <a:pPr algn="ctr"/>
            <a:r>
              <a:rPr lang="en-US" sz="2000" smtClean="0">
                <a:solidFill>
                  <a:srgbClr val="FF0000"/>
                </a:solidFill>
                <a:latin typeface="Impact" pitchFamily="34" charset="0"/>
              </a:rPr>
              <a:t>6BillionOthers</a:t>
            </a:r>
          </a:p>
          <a:p>
            <a:pPr algn="ctr"/>
            <a:r>
              <a:rPr lang="en-US" smtClean="0">
                <a:latin typeface="Georgia" pitchFamily="18" charset="0"/>
              </a:rPr>
              <a:t>A few videos of older German men discussing the impact of the Wall on their lives </a:t>
            </a:r>
            <a:endParaRPr lang="en-US">
              <a:latin typeface="Georgia" pitchFamily="18" charset="0"/>
            </a:endParaRPr>
          </a:p>
        </p:txBody>
      </p:sp>
      <p:sp>
        <p:nvSpPr>
          <p:cNvPr id="8" name="TextBox 7"/>
          <p:cNvSpPr txBox="1"/>
          <p:nvPr/>
        </p:nvSpPr>
        <p:spPr>
          <a:xfrm>
            <a:off x="5676900" y="2025134"/>
            <a:ext cx="2971800" cy="369332"/>
          </a:xfrm>
          <a:prstGeom prst="rect">
            <a:avLst/>
          </a:prstGeom>
          <a:solidFill>
            <a:schemeClr val="bg1">
              <a:alpha val="68000"/>
            </a:schemeClr>
          </a:solidFill>
        </p:spPr>
        <p:txBody>
          <a:bodyPr wrap="square" rtlCol="0">
            <a:spAutoFit/>
          </a:bodyPr>
          <a:lstStyle/>
          <a:p>
            <a:pPr algn="ctr"/>
            <a:r>
              <a:rPr lang="en-US" smtClean="0">
                <a:hlinkClick r:id="rId5"/>
              </a:rPr>
              <a:t>www.6milliardsdautres.org</a:t>
            </a:r>
            <a:endParaRPr lang="en-US"/>
          </a:p>
        </p:txBody>
      </p:sp>
      <p:sp>
        <p:nvSpPr>
          <p:cNvPr id="9" name="TextBox 8"/>
          <p:cNvSpPr txBox="1"/>
          <p:nvPr/>
        </p:nvSpPr>
        <p:spPr>
          <a:xfrm>
            <a:off x="5372100" y="2702749"/>
            <a:ext cx="3467100" cy="1508105"/>
          </a:xfrm>
          <a:prstGeom prst="rect">
            <a:avLst/>
          </a:prstGeom>
          <a:solidFill>
            <a:schemeClr val="bg1">
              <a:alpha val="72000"/>
            </a:schemeClr>
          </a:solidFill>
        </p:spPr>
        <p:txBody>
          <a:bodyPr wrap="square" rtlCol="0">
            <a:spAutoFit/>
          </a:bodyPr>
          <a:lstStyle/>
          <a:p>
            <a:r>
              <a:rPr lang="en-US" sz="2000" smtClean="0">
                <a:latin typeface="Impact" pitchFamily="34" charset="0"/>
              </a:rPr>
              <a:t>ABCWorldNews:  </a:t>
            </a:r>
            <a:r>
              <a:rPr lang="en-US" smtClean="0">
                <a:latin typeface="Georgia" pitchFamily="18" charset="0"/>
              </a:rPr>
              <a:t>Peter Jennings covers the Berlin Wall as it falls, shows the amazingly energetic and peaceful environment, and discusses the power of freedom </a:t>
            </a:r>
            <a:endParaRPr lang="en-US" sz="1600">
              <a:latin typeface="Georgia" pitchFamily="18" charset="0"/>
            </a:endParaRPr>
          </a:p>
        </p:txBody>
      </p:sp>
      <p:sp>
        <p:nvSpPr>
          <p:cNvPr id="10" name="TextBox 9"/>
          <p:cNvSpPr txBox="1"/>
          <p:nvPr/>
        </p:nvSpPr>
        <p:spPr>
          <a:xfrm>
            <a:off x="6400800" y="4311134"/>
            <a:ext cx="1828800" cy="369332"/>
          </a:xfrm>
          <a:prstGeom prst="rect">
            <a:avLst/>
          </a:prstGeom>
          <a:solidFill>
            <a:schemeClr val="bg1">
              <a:alpha val="62000"/>
            </a:schemeClr>
          </a:solidFill>
        </p:spPr>
        <p:txBody>
          <a:bodyPr wrap="square" rtlCol="0">
            <a:spAutoFit/>
          </a:bodyPr>
          <a:lstStyle/>
          <a:p>
            <a:pPr algn="ctr"/>
            <a:r>
              <a:rPr lang="en-US" smtClean="0">
                <a:hlinkClick r:id="rId6"/>
              </a:rPr>
              <a:t>fallofthewall</a:t>
            </a:r>
            <a:endParaRPr lang="en-US"/>
          </a:p>
        </p:txBody>
      </p:sp>
    </p:spTree>
    <p:extLst>
      <p:ext uri="{BB962C8B-B14F-4D97-AF65-F5344CB8AC3E}">
        <p14:creationId xmlns:p14="http://schemas.microsoft.com/office/powerpoint/2010/main" val="1080192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4000"/>
            <a:lum/>
            <a:extLst>
              <a:ext uri="{BEBA8EAE-BF5A-486C-A8C5-ECC9F3942E4B}">
                <a14:imgProps xmlns:a14="http://schemas.microsoft.com/office/drawing/2010/main">
                  <a14:imgLayer r:embed="rId3">
                    <a14:imgEffect>
                      <a14:saturation sat="0"/>
                    </a14:imgEffect>
                  </a14:imgLayer>
                </a14:imgProps>
              </a:ext>
            </a:extLst>
          </a:blip>
          <a:srcRect/>
          <a:stretch>
            <a:fillRect l="-7000" r="-7000"/>
          </a:stretch>
        </a:blipFill>
        <a:effectLst/>
      </p:bgPr>
    </p:bg>
    <p:spTree>
      <p:nvGrpSpPr>
        <p:cNvPr id="1" name=""/>
        <p:cNvGrpSpPr/>
        <p:nvPr/>
      </p:nvGrpSpPr>
      <p:grpSpPr>
        <a:xfrm>
          <a:off x="0" y="0"/>
          <a:ext cx="0" cy="0"/>
          <a:chOff x="0" y="0"/>
          <a:chExt cx="0" cy="0"/>
        </a:xfrm>
      </p:grpSpPr>
      <p:sp>
        <p:nvSpPr>
          <p:cNvPr id="2" name="TextBox 1"/>
          <p:cNvSpPr txBox="1"/>
          <p:nvPr/>
        </p:nvSpPr>
        <p:spPr>
          <a:xfrm>
            <a:off x="381000" y="228600"/>
            <a:ext cx="3352800" cy="584775"/>
          </a:xfrm>
          <a:prstGeom prst="rect">
            <a:avLst/>
          </a:prstGeom>
          <a:solidFill>
            <a:schemeClr val="bg1">
              <a:alpha val="66000"/>
            </a:schemeClr>
          </a:solidFill>
        </p:spPr>
        <p:txBody>
          <a:bodyPr wrap="square" rtlCol="0">
            <a:spAutoFit/>
          </a:bodyPr>
          <a:lstStyle/>
          <a:p>
            <a:r>
              <a:rPr lang="en-US" sz="3200" smtClean="0">
                <a:latin typeface="Impact" pitchFamily="34" charset="0"/>
              </a:rPr>
              <a:t>Lesson:  </a:t>
            </a:r>
            <a:r>
              <a:rPr lang="en-US" sz="3200" smtClean="0">
                <a:solidFill>
                  <a:srgbClr val="FF0000"/>
                </a:solidFill>
                <a:latin typeface="Impact" pitchFamily="34" charset="0"/>
              </a:rPr>
              <a:t>Chernobyl</a:t>
            </a:r>
            <a:endParaRPr lang="en-US" sz="3200">
              <a:latin typeface="Impact" pitchFamily="34" charset="0"/>
            </a:endParaRPr>
          </a:p>
        </p:txBody>
      </p:sp>
      <p:sp>
        <p:nvSpPr>
          <p:cNvPr id="3" name="TextBox 2"/>
          <p:cNvSpPr txBox="1"/>
          <p:nvPr/>
        </p:nvSpPr>
        <p:spPr>
          <a:xfrm>
            <a:off x="381000" y="1066800"/>
            <a:ext cx="8458200" cy="5509200"/>
          </a:xfrm>
          <a:prstGeom prst="rect">
            <a:avLst/>
          </a:prstGeom>
          <a:solidFill>
            <a:schemeClr val="bg1">
              <a:alpha val="69000"/>
            </a:schemeClr>
          </a:solidFill>
        </p:spPr>
        <p:txBody>
          <a:bodyPr wrap="square" rtlCol="0">
            <a:spAutoFit/>
          </a:bodyPr>
          <a:lstStyle/>
          <a:p>
            <a:r>
              <a:rPr lang="en-US" sz="3200" smtClean="0">
                <a:latin typeface="Impact" pitchFamily="34" charset="0"/>
              </a:rPr>
              <a:t>Context:  </a:t>
            </a:r>
            <a:r>
              <a:rPr lang="en-US" sz="2000" smtClean="0">
                <a:latin typeface="Georgia" pitchFamily="18" charset="0"/>
              </a:rPr>
              <a:t>On April 25, 1986 in the town of Chernobyl, Ukraine, the world’s biggest manmade disaster in history occurred when reactor No. 4 at the Chernobyl Nuclear Power plant failed during testing, causing the reactor to explode and deadly amounts of nuclear waste to be released.  This nuclear fallout was made worse by the fact that the Soviet government chose not to report it for 4 days after, going so far as to encourage the residents of Chernobyl and neighboring towns to resume their daily lives during that time.  </a:t>
            </a:r>
          </a:p>
          <a:p>
            <a:r>
              <a:rPr lang="en-US" sz="2000" smtClean="0">
                <a:latin typeface="Georgia" pitchFamily="18" charset="0"/>
              </a:rPr>
              <a:t>This disaster, which immediately caused over 3,000 deaths,  still looms over the Ukrainian, Belarusian, and Russian peoples’ heads today in the way of toxic farmlands, contaminated rivers, decaying ghost towns, and the largest amount of cancer and rare disability patients  in the world.  Chernobyl is a grave example of </a:t>
            </a:r>
            <a:r>
              <a:rPr lang="en-US" sz="2000" smtClean="0">
                <a:solidFill>
                  <a:srgbClr val="FF0000"/>
                </a:solidFill>
                <a:latin typeface="Georgia" pitchFamily="18" charset="0"/>
              </a:rPr>
              <a:t>human impact on the environment</a:t>
            </a:r>
            <a:r>
              <a:rPr lang="en-US" sz="2000" smtClean="0">
                <a:latin typeface="Georgia" pitchFamily="18" charset="0"/>
              </a:rPr>
              <a:t>,  as well as of ecosystems, geography, social uprisings, and government policy.  It is particularly relevant today, as the recent nuclear catastrophe in Japan has left many wondering and discussing the costs, benefits, and risks of the use of nuclear power in our world. </a:t>
            </a:r>
            <a:endParaRPr lang="en-US" sz="2000">
              <a:latin typeface="Georgia" pitchFamily="18" charset="0"/>
            </a:endParaRPr>
          </a:p>
        </p:txBody>
      </p:sp>
    </p:spTree>
    <p:extLst>
      <p:ext uri="{BB962C8B-B14F-4D97-AF65-F5344CB8AC3E}">
        <p14:creationId xmlns:p14="http://schemas.microsoft.com/office/powerpoint/2010/main" val="1485394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7000"/>
            <a:lum/>
            <a:extLst>
              <a:ext uri="{BEBA8EAE-BF5A-486C-A8C5-ECC9F3942E4B}">
                <a14:imgProps xmlns:a14="http://schemas.microsoft.com/office/drawing/2010/main">
                  <a14:imgLayer r:embed="rId3">
                    <a14:imgEffect>
                      <a14:saturation sat="0"/>
                    </a14:imgEffect>
                  </a14:imgLayer>
                </a14:imgProps>
              </a:ext>
            </a:extLst>
          </a:blip>
          <a:srcRect/>
          <a:stretch>
            <a:fillRect t="-12000" b="-12000"/>
          </a:stretch>
        </a:blipFill>
        <a:effectLst/>
      </p:bgPr>
    </p:bg>
    <p:spTree>
      <p:nvGrpSpPr>
        <p:cNvPr id="1" name=""/>
        <p:cNvGrpSpPr/>
        <p:nvPr/>
      </p:nvGrpSpPr>
      <p:grpSpPr>
        <a:xfrm>
          <a:off x="0" y="0"/>
          <a:ext cx="0" cy="0"/>
          <a:chOff x="0" y="0"/>
          <a:chExt cx="0" cy="0"/>
        </a:xfrm>
      </p:grpSpPr>
      <p:sp>
        <p:nvSpPr>
          <p:cNvPr id="2" name="TextBox 1"/>
          <p:cNvSpPr txBox="1"/>
          <p:nvPr/>
        </p:nvSpPr>
        <p:spPr>
          <a:xfrm>
            <a:off x="228600" y="304800"/>
            <a:ext cx="3352800" cy="584775"/>
          </a:xfrm>
          <a:prstGeom prst="rect">
            <a:avLst/>
          </a:prstGeom>
          <a:solidFill>
            <a:schemeClr val="bg1">
              <a:alpha val="70000"/>
            </a:schemeClr>
          </a:solidFill>
        </p:spPr>
        <p:txBody>
          <a:bodyPr wrap="square" rtlCol="0">
            <a:spAutoFit/>
          </a:bodyPr>
          <a:lstStyle/>
          <a:p>
            <a:r>
              <a:rPr lang="en-US" sz="3200" smtClean="0">
                <a:solidFill>
                  <a:srgbClr val="FF0000"/>
                </a:solidFill>
                <a:latin typeface="Impact" pitchFamily="34" charset="0"/>
              </a:rPr>
              <a:t>Chernobyl</a:t>
            </a:r>
            <a:r>
              <a:rPr lang="en-US" sz="3200" smtClean="0">
                <a:latin typeface="Impact" pitchFamily="34" charset="0"/>
              </a:rPr>
              <a:t>: context </a:t>
            </a:r>
            <a:endParaRPr lang="en-US" sz="3200">
              <a:solidFill>
                <a:srgbClr val="FF0000"/>
              </a:solidFill>
              <a:latin typeface="Impact" pitchFamily="34" charset="0"/>
            </a:endParaRPr>
          </a:p>
        </p:txBody>
      </p:sp>
      <p:sp>
        <p:nvSpPr>
          <p:cNvPr id="3" name="TextBox 2"/>
          <p:cNvSpPr txBox="1"/>
          <p:nvPr/>
        </p:nvSpPr>
        <p:spPr>
          <a:xfrm>
            <a:off x="228600" y="1371600"/>
            <a:ext cx="3962400" cy="2123658"/>
          </a:xfrm>
          <a:prstGeom prst="rect">
            <a:avLst/>
          </a:prstGeom>
          <a:solidFill>
            <a:schemeClr val="bg1">
              <a:alpha val="72000"/>
            </a:schemeClr>
          </a:solidFill>
        </p:spPr>
        <p:txBody>
          <a:bodyPr wrap="square" rtlCol="0">
            <a:spAutoFit/>
          </a:bodyPr>
          <a:lstStyle/>
          <a:p>
            <a:r>
              <a:rPr lang="en-US" sz="2400" smtClean="0">
                <a:latin typeface="Impact" pitchFamily="34" charset="0"/>
              </a:rPr>
              <a:t>17Momentsof</a:t>
            </a:r>
            <a:r>
              <a:rPr lang="en-US" sz="2400" smtClean="0">
                <a:solidFill>
                  <a:srgbClr val="FF0000"/>
                </a:solidFill>
                <a:latin typeface="Impact" pitchFamily="34" charset="0"/>
              </a:rPr>
              <a:t>Soviet</a:t>
            </a:r>
            <a:r>
              <a:rPr lang="en-US" sz="2400" smtClean="0">
                <a:latin typeface="Impact" pitchFamily="34" charset="0"/>
              </a:rPr>
              <a:t>History</a:t>
            </a:r>
          </a:p>
          <a:p>
            <a:r>
              <a:rPr lang="en-US" smtClean="0">
                <a:latin typeface="Georgia" pitchFamily="18" charset="0"/>
              </a:rPr>
              <a:t>Excellent blurb on the events of Chernobyl, along with photos, external links to primary documents, and a quick primary source video (w/captions) taken via helicopter  immediately after the explosion</a:t>
            </a:r>
            <a:endParaRPr lang="en-US">
              <a:latin typeface="Georgia" pitchFamily="18" charset="0"/>
            </a:endParaRPr>
          </a:p>
        </p:txBody>
      </p:sp>
      <p:sp>
        <p:nvSpPr>
          <p:cNvPr id="4" name="TextBox 3"/>
          <p:cNvSpPr txBox="1"/>
          <p:nvPr/>
        </p:nvSpPr>
        <p:spPr>
          <a:xfrm>
            <a:off x="762000" y="3636833"/>
            <a:ext cx="2438400" cy="369332"/>
          </a:xfrm>
          <a:prstGeom prst="rect">
            <a:avLst/>
          </a:prstGeom>
          <a:solidFill>
            <a:schemeClr val="bg1">
              <a:alpha val="66000"/>
            </a:schemeClr>
          </a:solidFill>
        </p:spPr>
        <p:txBody>
          <a:bodyPr wrap="square" rtlCol="0">
            <a:spAutoFit/>
          </a:bodyPr>
          <a:lstStyle/>
          <a:p>
            <a:pPr algn="ctr"/>
            <a:r>
              <a:rPr lang="en-US" smtClean="0">
                <a:hlinkClick r:id="rId4"/>
              </a:rPr>
              <a:t>www.soviethistory.org</a:t>
            </a:r>
            <a:endParaRPr lang="en-US"/>
          </a:p>
        </p:txBody>
      </p:sp>
      <p:sp>
        <p:nvSpPr>
          <p:cNvPr id="5" name="TextBox 4"/>
          <p:cNvSpPr txBox="1"/>
          <p:nvPr/>
        </p:nvSpPr>
        <p:spPr>
          <a:xfrm>
            <a:off x="5562600" y="457200"/>
            <a:ext cx="3276600" cy="1569660"/>
          </a:xfrm>
          <a:prstGeom prst="rect">
            <a:avLst/>
          </a:prstGeom>
          <a:solidFill>
            <a:schemeClr val="bg1">
              <a:alpha val="34000"/>
            </a:schemeClr>
          </a:solidFill>
        </p:spPr>
        <p:txBody>
          <a:bodyPr wrap="square" rtlCol="0">
            <a:spAutoFit/>
          </a:bodyPr>
          <a:lstStyle/>
          <a:p>
            <a:r>
              <a:rPr lang="en-US" sz="2400" smtClean="0">
                <a:latin typeface="Impact" pitchFamily="34" charset="0"/>
              </a:rPr>
              <a:t>6BO: </a:t>
            </a:r>
            <a:r>
              <a:rPr lang="en-US" sz="2400" smtClean="0">
                <a:latin typeface="Georgia" pitchFamily="18" charset="0"/>
              </a:rPr>
              <a:t>Video of older Ukrainian woman discussing life in her village post Chernobyl</a:t>
            </a:r>
            <a:endParaRPr lang="en-US" sz="2400">
              <a:latin typeface="Impact" pitchFamily="34" charset="0"/>
            </a:endParaRPr>
          </a:p>
        </p:txBody>
      </p:sp>
      <p:sp>
        <p:nvSpPr>
          <p:cNvPr id="6" name="TextBox 5"/>
          <p:cNvSpPr txBox="1"/>
          <p:nvPr/>
        </p:nvSpPr>
        <p:spPr>
          <a:xfrm>
            <a:off x="5715000" y="2286000"/>
            <a:ext cx="2819400" cy="369332"/>
          </a:xfrm>
          <a:prstGeom prst="rect">
            <a:avLst/>
          </a:prstGeom>
          <a:solidFill>
            <a:schemeClr val="bg1">
              <a:alpha val="49000"/>
            </a:schemeClr>
          </a:solidFill>
        </p:spPr>
        <p:txBody>
          <a:bodyPr wrap="square" rtlCol="0">
            <a:spAutoFit/>
          </a:bodyPr>
          <a:lstStyle/>
          <a:p>
            <a:r>
              <a:rPr lang="en-US" smtClean="0">
                <a:hlinkClick r:id="rId4"/>
              </a:rPr>
              <a:t>www.6milliardsdeautres.org</a:t>
            </a:r>
            <a:endParaRPr lang="en-US"/>
          </a:p>
        </p:txBody>
      </p:sp>
      <p:sp>
        <p:nvSpPr>
          <p:cNvPr id="7" name="TextBox 6"/>
          <p:cNvSpPr txBox="1"/>
          <p:nvPr/>
        </p:nvSpPr>
        <p:spPr>
          <a:xfrm>
            <a:off x="4876800" y="3276600"/>
            <a:ext cx="3962400" cy="923330"/>
          </a:xfrm>
          <a:prstGeom prst="rect">
            <a:avLst/>
          </a:prstGeom>
          <a:solidFill>
            <a:schemeClr val="bg1">
              <a:alpha val="48000"/>
            </a:schemeClr>
          </a:solidFill>
        </p:spPr>
        <p:txBody>
          <a:bodyPr wrap="square" rtlCol="0">
            <a:spAutoFit/>
          </a:bodyPr>
          <a:lstStyle/>
          <a:p>
            <a:r>
              <a:rPr lang="en-US" smtClean="0">
                <a:latin typeface="Impact" pitchFamily="34" charset="0"/>
              </a:rPr>
              <a:t>TimmSuess: </a:t>
            </a:r>
            <a:r>
              <a:rPr lang="en-US" smtClean="0"/>
              <a:t>photographer who recently went to the area and took hauntingly  beautiful images of the now ghost town</a:t>
            </a:r>
            <a:endParaRPr lang="en-US"/>
          </a:p>
        </p:txBody>
      </p:sp>
      <p:sp>
        <p:nvSpPr>
          <p:cNvPr id="8" name="TextBox 7"/>
          <p:cNvSpPr txBox="1"/>
          <p:nvPr/>
        </p:nvSpPr>
        <p:spPr>
          <a:xfrm>
            <a:off x="5715000" y="4343400"/>
            <a:ext cx="2286000" cy="381000"/>
          </a:xfrm>
          <a:prstGeom prst="rect">
            <a:avLst/>
          </a:prstGeom>
          <a:solidFill>
            <a:schemeClr val="bg1">
              <a:alpha val="60000"/>
            </a:schemeClr>
          </a:solidFill>
        </p:spPr>
        <p:txBody>
          <a:bodyPr wrap="square" rtlCol="0">
            <a:spAutoFit/>
          </a:bodyPr>
          <a:lstStyle/>
          <a:p>
            <a:r>
              <a:rPr lang="en-US" smtClean="0">
                <a:hlinkClick r:id="rId5"/>
              </a:rPr>
              <a:t>www.timmsuess.com</a:t>
            </a:r>
            <a:endParaRPr lang="en-US"/>
          </a:p>
        </p:txBody>
      </p:sp>
      <p:sp>
        <p:nvSpPr>
          <p:cNvPr id="9" name="TextBox 8"/>
          <p:cNvSpPr txBox="1"/>
          <p:nvPr/>
        </p:nvSpPr>
        <p:spPr>
          <a:xfrm>
            <a:off x="228600" y="4724400"/>
            <a:ext cx="4419600" cy="1231106"/>
          </a:xfrm>
          <a:prstGeom prst="rect">
            <a:avLst/>
          </a:prstGeom>
          <a:solidFill>
            <a:schemeClr val="bg1">
              <a:alpha val="63000"/>
            </a:schemeClr>
          </a:solidFill>
        </p:spPr>
        <p:txBody>
          <a:bodyPr wrap="square" rtlCol="0">
            <a:spAutoFit/>
          </a:bodyPr>
          <a:lstStyle/>
          <a:p>
            <a:r>
              <a:rPr lang="en-US" sz="2000" smtClean="0">
                <a:latin typeface="Impact" pitchFamily="34" charset="0"/>
              </a:rPr>
              <a:t>NatGeo: </a:t>
            </a:r>
            <a:r>
              <a:rPr lang="en-US" smtClean="0"/>
              <a:t>complete Chernobyl lesson plan which offers good ideas on how to effectively convey the significance of the  disaster depending on subject matter and age groups </a:t>
            </a:r>
            <a:endParaRPr lang="en-US"/>
          </a:p>
        </p:txBody>
      </p:sp>
      <p:sp>
        <p:nvSpPr>
          <p:cNvPr id="10" name="TextBox 9"/>
          <p:cNvSpPr txBox="1"/>
          <p:nvPr/>
        </p:nvSpPr>
        <p:spPr>
          <a:xfrm>
            <a:off x="838200" y="6248400"/>
            <a:ext cx="3352800" cy="381000"/>
          </a:xfrm>
          <a:prstGeom prst="rect">
            <a:avLst/>
          </a:prstGeom>
          <a:solidFill>
            <a:schemeClr val="bg1">
              <a:alpha val="77000"/>
            </a:schemeClr>
          </a:solidFill>
        </p:spPr>
        <p:txBody>
          <a:bodyPr wrap="square" rtlCol="0">
            <a:spAutoFit/>
          </a:bodyPr>
          <a:lstStyle/>
          <a:p>
            <a:pPr algn="ctr"/>
            <a:r>
              <a:rPr lang="en-US" smtClean="0">
                <a:hlinkClick r:id="rId6"/>
              </a:rPr>
              <a:t>www.nationalgeographic.com</a:t>
            </a:r>
            <a:endParaRPr lang="en-US"/>
          </a:p>
        </p:txBody>
      </p:sp>
      <p:sp>
        <p:nvSpPr>
          <p:cNvPr id="11" name="TextBox 10"/>
          <p:cNvSpPr txBox="1"/>
          <p:nvPr/>
        </p:nvSpPr>
        <p:spPr>
          <a:xfrm>
            <a:off x="5257800" y="5105400"/>
            <a:ext cx="2819400" cy="1107996"/>
          </a:xfrm>
          <a:prstGeom prst="rect">
            <a:avLst/>
          </a:prstGeom>
          <a:solidFill>
            <a:schemeClr val="bg1">
              <a:alpha val="36000"/>
            </a:schemeClr>
          </a:solidFill>
        </p:spPr>
        <p:txBody>
          <a:bodyPr wrap="square" rtlCol="0">
            <a:spAutoFit/>
          </a:bodyPr>
          <a:lstStyle/>
          <a:p>
            <a:r>
              <a:rPr lang="en-US" sz="2400" smtClean="0">
                <a:latin typeface="Impact" pitchFamily="34" charset="0"/>
              </a:rPr>
              <a:t>Timeline: Museum of Communism</a:t>
            </a:r>
            <a:endParaRPr lang="en-US"/>
          </a:p>
          <a:p>
            <a:r>
              <a:rPr lang="en-US">
                <a:hlinkClick r:id="rId7"/>
              </a:rPr>
              <a:t>Soviet Timeline</a:t>
            </a:r>
            <a:r>
              <a:rPr lang="en-US"/>
              <a:t> </a:t>
            </a:r>
          </a:p>
        </p:txBody>
      </p:sp>
    </p:spTree>
    <p:extLst>
      <p:ext uri="{BB962C8B-B14F-4D97-AF65-F5344CB8AC3E}">
        <p14:creationId xmlns:p14="http://schemas.microsoft.com/office/powerpoint/2010/main" val="34353732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2996</TotalTime>
  <Words>972</Words>
  <Application>Microsoft Office PowerPoint</Application>
  <PresentationFormat>On-screen Show (4:3)</PresentationFormat>
  <Paragraphs>76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Technology Strategies for teaching  Russia and its Neighbors</vt:lpstr>
      <vt:lpstr>6billionothers</vt:lpstr>
      <vt:lpstr>www.gapminder.org</vt:lpstr>
      <vt:lpstr>www.soviethistory.org</vt:lpstr>
      <vt:lpstr>LIBRARYOFCONGRESS</vt:lpstr>
      <vt:lpstr>Lesson: TheBerlinWall</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Strategies for teaching  Russia and its neighbors</dc:title>
  <dc:creator>Kate</dc:creator>
  <cp:lastModifiedBy>Kate</cp:lastModifiedBy>
  <cp:revision>45</cp:revision>
  <dcterms:created xsi:type="dcterms:W3CDTF">2011-03-19T15:38:26Z</dcterms:created>
  <dcterms:modified xsi:type="dcterms:W3CDTF">2011-03-24T19:07:22Z</dcterms:modified>
</cp:coreProperties>
</file>